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90" r:id="rId2"/>
    <p:sldId id="288" r:id="rId3"/>
    <p:sldId id="281" r:id="rId4"/>
    <p:sldId id="283" r:id="rId5"/>
    <p:sldId id="292" r:id="rId6"/>
    <p:sldId id="271" r:id="rId7"/>
    <p:sldId id="272" r:id="rId8"/>
    <p:sldId id="273" r:id="rId9"/>
    <p:sldId id="274" r:id="rId10"/>
    <p:sldId id="284" r:id="rId11"/>
    <p:sldId id="261" r:id="rId12"/>
    <p:sldId id="267" r:id="rId13"/>
    <p:sldId id="293" r:id="rId14"/>
    <p:sldId id="291" r:id="rId15"/>
    <p:sldId id="279" r:id="rId16"/>
    <p:sldId id="294" r:id="rId17"/>
    <p:sldId id="286" r:id="rId18"/>
    <p:sldId id="28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94635"/>
  </p:normalViewPr>
  <p:slideViewPr>
    <p:cSldViewPr snapToGrid="0" snapToObjects="1">
      <p:cViewPr varScale="1">
        <p:scale>
          <a:sx n="78" d="100"/>
          <a:sy n="78" d="100"/>
        </p:scale>
        <p:origin x="155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ABB08-6EAF-4367-AA9C-89BFD2F98C7A}" type="datetimeFigureOut">
              <a:rPr lang="en-US" smtClean="0"/>
              <a:t>12/15/2025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3DED4-91A4-42AC-B6D1-A8BEBB70D71E}" type="slidenum">
              <a:rPr lang="en-US" smtClean="0"/>
              <a:t>‹#›</a:t>
            </a:fld>
            <a:endParaRPr lang="en-US"/>
          </a:p>
        </p:txBody>
      </p:sp>
    </p:spTree>
    <p:extLst>
      <p:ext uri="{BB962C8B-B14F-4D97-AF65-F5344CB8AC3E}">
        <p14:creationId xmlns:p14="http://schemas.microsoft.com/office/powerpoint/2010/main" val="411613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Higher Education Consortium: Louisiana Tech (lead), LSU, Tulane, ULL, ULM, SLU, and the Louisiana Community &amp; Technical College System—covering research universities, regional universities, and community colleges.</a:t>
            </a:r>
          </a:p>
          <a:p>
            <a:r>
              <a:rPr lang="en-US" dirty="0"/>
              <a:t>PK–12 and Education Agencies: Louisiana Department of Education (LDOE), BESE, university lab schools, and district partners enable direct classroom deployment and educator training statewide.</a:t>
            </a:r>
          </a:p>
          <a:p>
            <a:r>
              <a:rPr lang="en-US" dirty="0"/>
              <a:t>Workforce &amp; Economic Development Partners: Louisiana Workforce Commission (LWC) and Louisiana Economic Development (LED) ensure alignment with job demand, credentials, and industry attraction.</a:t>
            </a:r>
          </a:p>
          <a:p>
            <a:r>
              <a:rPr lang="en-US" dirty="0"/>
              <a:t>Industry &amp; Nonprofit Partners: Cyber.org, T-Mobile, and sector partners in energy, healthcare, manufacturing, agriculture, and ports support real-world use cases, connectivity, and scale.</a:t>
            </a:r>
          </a:p>
          <a:p>
            <a:r>
              <a:rPr lang="en-US" dirty="0"/>
              <a:t>Advanced Infrastructure Assets: LONI statewide fiber network and high-performance computing (QB3 &amp; QB4 GPU clusters) provide immediate AI compute capacity for education and research.</a:t>
            </a:r>
          </a:p>
          <a:p>
            <a:r>
              <a:rPr lang="en-US" dirty="0"/>
              <a:t>Proven Program Platforms: Coursera enterprise access, Google AI </a:t>
            </a:r>
            <a:r>
              <a:rPr lang="en-US" dirty="0" err="1"/>
              <a:t>microcredentials</a:t>
            </a:r>
            <a:r>
              <a:rPr lang="en-US" dirty="0"/>
              <a:t>, LASTEM STEM network, LANEXT NSF research network, and FUEL industry–academic model reduce startup risk.</a:t>
            </a:r>
          </a:p>
          <a:p>
            <a:r>
              <a:rPr lang="en-US" dirty="0"/>
              <a:t>Demonstrated Execution Capacity: Partners have successfully scaled statewide initiatives (e.g., Science of Reading, CS standards, AI </a:t>
            </a:r>
            <a:r>
              <a:rPr lang="en-US" dirty="0" err="1"/>
              <a:t>microcredentials</a:t>
            </a:r>
            <a:r>
              <a:rPr lang="en-US" dirty="0"/>
              <a:t>), proving Louisiana can move from pilots to statewide impact.</a:t>
            </a:r>
          </a:p>
          <a:p>
            <a:endParaRPr lang="en-US" dirty="0"/>
          </a:p>
          <a:p>
            <a:r>
              <a:rPr lang="en-US" dirty="0"/>
              <a:t>SWAMP AI in LA will function as Louisiana’s statewide hub for AI-enabled teaching, learning, and student support by coordinating institutional, state, and employer partners to achieve these outcomes. </a:t>
            </a:r>
          </a:p>
          <a:p>
            <a:pPr marL="0" indent="0">
              <a:buNone/>
            </a:pPr>
            <a:endParaRPr lang="en-US" dirty="0"/>
          </a:p>
          <a:p>
            <a:r>
              <a:rPr lang="en-US" dirty="0"/>
              <a:t>These partnerships ensure alignment that includes sharing of data and partnerships for workforce outcomes to ensure that AI-enabled instruction translates into improved educational and labor-market outcomes. </a:t>
            </a:r>
          </a:p>
          <a:p>
            <a:endParaRPr lang="en-US" dirty="0"/>
          </a:p>
          <a:p>
            <a:endParaRPr lang="en-US" dirty="0"/>
          </a:p>
        </p:txBody>
      </p:sp>
      <p:sp>
        <p:nvSpPr>
          <p:cNvPr id="4" name="Slide Number Placeholder 3"/>
          <p:cNvSpPr>
            <a:spLocks noGrp="1"/>
          </p:cNvSpPr>
          <p:nvPr>
            <p:ph type="sldNum" sz="quarter" idx="5"/>
          </p:nvPr>
        </p:nvSpPr>
        <p:spPr/>
        <p:txBody>
          <a:bodyPr/>
          <a:lstStyle/>
          <a:p>
            <a:fld id="{0DC3DED4-91A4-42AC-B6D1-A8BEBB70D71E}" type="slidenum">
              <a:rPr lang="en-US" smtClean="0"/>
              <a:t>3</a:t>
            </a:fld>
            <a:endParaRPr lang="en-US"/>
          </a:p>
        </p:txBody>
      </p:sp>
    </p:spTree>
    <p:extLst>
      <p:ext uri="{BB962C8B-B14F-4D97-AF65-F5344CB8AC3E}">
        <p14:creationId xmlns:p14="http://schemas.microsoft.com/office/powerpoint/2010/main" val="390197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20CC-A532-0760-E634-DAB026B48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73900-7A1F-E51E-C09C-782CADDBD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E5849-61E5-558A-83D1-634D1447D03F}"/>
              </a:ext>
            </a:extLst>
          </p:cNvPr>
          <p:cNvSpPr>
            <a:spLocks noGrp="1"/>
          </p:cNvSpPr>
          <p:nvPr>
            <p:ph type="body" idx="1"/>
          </p:nvPr>
        </p:nvSpPr>
        <p:spPr/>
        <p:txBody>
          <a:bodyPr/>
          <a:lstStyle/>
          <a:p>
            <a:r>
              <a:rPr lang="en-US" dirty="0"/>
              <a:t>Statewide Higher Education Consortium: Louisiana Tech (lead), LSU, Tulane, ULL, ULM, SLU, and the Louisiana Community &amp; Technical College System—covering research universities, regional universities, and community colleges.</a:t>
            </a:r>
          </a:p>
          <a:p>
            <a:r>
              <a:rPr lang="en-US" dirty="0"/>
              <a:t>PK–12 and Education Agencies: Louisiana Department of Education (LDOE), BESE, university lab schools, and district partners enable direct classroom deployment and educator training statewide.</a:t>
            </a:r>
          </a:p>
          <a:p>
            <a:r>
              <a:rPr lang="en-US" dirty="0"/>
              <a:t>Workforce &amp; Economic Development Partners: Louisiana Workforce Commission (LWC) and Louisiana Economic Development (LED) ensure alignment with job demand, credentials, and industry attraction.</a:t>
            </a:r>
          </a:p>
          <a:p>
            <a:r>
              <a:rPr lang="en-US" dirty="0"/>
              <a:t>Industry &amp; Nonprofit Partners: Cyber.org, T-Mobile, and sector partners in energy, healthcare, manufacturing, agriculture, and ports support real-world use cases, connectivity, and scale.</a:t>
            </a:r>
          </a:p>
          <a:p>
            <a:r>
              <a:rPr lang="en-US" dirty="0"/>
              <a:t>Advanced Infrastructure Assets: LONI statewide fiber network and high-performance computing (QB3 &amp; QB4 GPU clusters) provide immediate AI compute capacity for education and research.</a:t>
            </a:r>
          </a:p>
          <a:p>
            <a:r>
              <a:rPr lang="en-US" dirty="0"/>
              <a:t>Proven Program Platforms: Coursera enterprise access, Google AI </a:t>
            </a:r>
            <a:r>
              <a:rPr lang="en-US" dirty="0" err="1"/>
              <a:t>microcredentials</a:t>
            </a:r>
            <a:r>
              <a:rPr lang="en-US" dirty="0"/>
              <a:t>, LASTEM STEM network, LANEXT NSF research network, and FUEL industry–academic model reduce startup risk.</a:t>
            </a:r>
          </a:p>
          <a:p>
            <a:r>
              <a:rPr lang="en-US" dirty="0"/>
              <a:t>Demonstrated Execution Capacity: Partners have successfully scaled statewide initiatives (e.g., Science of Reading, CS standards, AI </a:t>
            </a:r>
            <a:r>
              <a:rPr lang="en-US" dirty="0" err="1"/>
              <a:t>microcredentials</a:t>
            </a:r>
            <a:r>
              <a:rPr lang="en-US" dirty="0"/>
              <a:t>), proving Louisiana can move from pilots to statewide impact.</a:t>
            </a:r>
          </a:p>
          <a:p>
            <a:endParaRPr lang="en-US" dirty="0"/>
          </a:p>
          <a:p>
            <a:r>
              <a:rPr lang="en-US" dirty="0"/>
              <a:t>SWAMP AI in LA will function as Louisiana’s statewide hub for AI-enabled teaching, learning, and student support by coordinating institutional, state, and employer partners to achieve these outcomes. </a:t>
            </a:r>
          </a:p>
          <a:p>
            <a:pPr marL="0" indent="0">
              <a:buNone/>
            </a:pPr>
            <a:endParaRPr lang="en-US" dirty="0"/>
          </a:p>
          <a:p>
            <a:r>
              <a:rPr lang="en-US" dirty="0"/>
              <a:t>These partnerships ensure alignment that includes sharing of data and partnerships for workforce outcomes to ensure that AI-enabled instruction translates into improved educational and labor-market outcomes. </a:t>
            </a:r>
          </a:p>
          <a:p>
            <a:endParaRPr lang="en-US" dirty="0"/>
          </a:p>
          <a:p>
            <a:endParaRPr lang="en-US" dirty="0"/>
          </a:p>
        </p:txBody>
      </p:sp>
      <p:sp>
        <p:nvSpPr>
          <p:cNvPr id="4" name="Slide Number Placeholder 3">
            <a:extLst>
              <a:ext uri="{FF2B5EF4-FFF2-40B4-BE49-F238E27FC236}">
                <a16:creationId xmlns:a16="http://schemas.microsoft.com/office/drawing/2014/main" id="{8DF702D1-8052-2A3D-7696-01CDC1DE41B5}"/>
              </a:ext>
            </a:extLst>
          </p:cNvPr>
          <p:cNvSpPr>
            <a:spLocks noGrp="1"/>
          </p:cNvSpPr>
          <p:nvPr>
            <p:ph type="sldNum" sz="quarter" idx="5"/>
          </p:nvPr>
        </p:nvSpPr>
        <p:spPr/>
        <p:txBody>
          <a:bodyPr/>
          <a:lstStyle/>
          <a:p>
            <a:fld id="{0DC3DED4-91A4-42AC-B6D1-A8BEBB70D71E}" type="slidenum">
              <a:rPr lang="en-US" smtClean="0"/>
              <a:t>5</a:t>
            </a:fld>
            <a:endParaRPr lang="en-US"/>
          </a:p>
        </p:txBody>
      </p:sp>
    </p:spTree>
    <p:extLst>
      <p:ext uri="{BB962C8B-B14F-4D97-AF65-F5344CB8AC3E}">
        <p14:creationId xmlns:p14="http://schemas.microsoft.com/office/powerpoint/2010/main" val="420409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4E21-0B29-3243-4E30-42EAD3C91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D85D9-AED9-EDE1-E1AB-DE5688F1B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E44E3-13D7-0E14-8DFE-E5D2137F40CD}"/>
              </a:ext>
            </a:extLst>
          </p:cNvPr>
          <p:cNvSpPr>
            <a:spLocks noGrp="1"/>
          </p:cNvSpPr>
          <p:nvPr>
            <p:ph type="body" idx="1"/>
          </p:nvPr>
        </p:nvSpPr>
        <p:spPr/>
        <p:txBody>
          <a:bodyPr/>
          <a:lstStyle/>
          <a:p>
            <a:r>
              <a:rPr lang="en-US" sz="1200" b="1" dirty="0"/>
              <a:t>Establish Central Communication &amp; Coordination Hub</a:t>
            </a:r>
            <a:r>
              <a:rPr lang="en-US" sz="1200" dirty="0"/>
              <a:t>. This will include establishing a statewide online portal and email system that aggregates and distributes AI-enabled instructional resources, high-impact tutoring tools, AI literacy modules, advising and degree-planning models, and data dashboards to faculty, student-success staff, and students. The hub will also support SEA/LEA partnerships where AI tools used in dual-enrollment and bridge courses directly improve postsecondary readiness and success. </a:t>
            </a:r>
          </a:p>
          <a:p>
            <a:r>
              <a:rPr lang="en-US" sz="1200" b="1" dirty="0"/>
              <a:t>Management of Grant, Awards, and Subcontracts. </a:t>
            </a:r>
            <a:r>
              <a:rPr lang="en-US" sz="1200" dirty="0"/>
              <a:t>SWAMP will lead a competitive subaward program funding institutional projects that redesign gateway and high-enrollment courses using AI-driven personalization, virtual teaching assistants, and adaptive assessments; integrate AI literacy and responsible AI use into general education and program curricula; and deploy AI-enhanced advising, early-alert, and degree-navigation systems. </a:t>
            </a:r>
          </a:p>
          <a:p>
            <a:r>
              <a:rPr lang="en-US" sz="1200" b="1" dirty="0"/>
              <a:t>SWAMP leadership will host an Annual Statewide Convening</a:t>
            </a:r>
            <a:r>
              <a:rPr lang="en-US" sz="1200" dirty="0"/>
              <a:t>. This annual event will be focused on postsecondary teaching and learning, where faculty, student-success leaders, CIOs, institutional researchers, and state partners. They will review outcome and implementation data from SWAMP-funded pilots; compare models of AI-enabled instruction, tutoring, and advising; and set future funding priorities based on demonstrated impact on postsecondary student outcomes. </a:t>
            </a:r>
          </a:p>
          <a:p>
            <a:r>
              <a:rPr lang="en-US" sz="1200" b="1" dirty="0"/>
              <a:t>In addition, SWAMP will host Regional Convening. These </a:t>
            </a:r>
            <a:r>
              <a:rPr lang="en-US" sz="1200" dirty="0"/>
              <a:t>in-person convenings bring together campus teams, regional employers, and K–12 partners to ensure that SWAMP can extend AI-enabled instructional supports and tutoring models to LA campuses; align course redesign and advising strategies with regional workforce pathways; and share practical implementation lessons that raise student success </a:t>
            </a:r>
          </a:p>
          <a:p>
            <a:r>
              <a:rPr lang="en-US" sz="1200" b="1" dirty="0"/>
              <a:t>Host an Annual Statewide Summit designed to </a:t>
            </a:r>
            <a:r>
              <a:rPr lang="en-US" sz="1200" dirty="0"/>
              <a:t>showcase postsecondary AI teaching, tutoring, and advising projects and their outcome data; disseminates open-licensed curricula, tools, implementation guides, and data dashboards; and allows the team to collect structured feedback from students, faculty, advisors, and institutional leaders to drive continuous improvement and replication. </a:t>
            </a:r>
          </a:p>
          <a:p>
            <a:endParaRPr lang="en-US" dirty="0"/>
          </a:p>
        </p:txBody>
      </p:sp>
      <p:sp>
        <p:nvSpPr>
          <p:cNvPr id="4" name="Slide Number Placeholder 3">
            <a:extLst>
              <a:ext uri="{FF2B5EF4-FFF2-40B4-BE49-F238E27FC236}">
                <a16:creationId xmlns:a16="http://schemas.microsoft.com/office/drawing/2014/main" id="{F2820BBF-3773-D2A8-022C-46958D428658}"/>
              </a:ext>
            </a:extLst>
          </p:cNvPr>
          <p:cNvSpPr>
            <a:spLocks noGrp="1"/>
          </p:cNvSpPr>
          <p:nvPr>
            <p:ph type="sldNum" sz="quarter" idx="5"/>
          </p:nvPr>
        </p:nvSpPr>
        <p:spPr/>
        <p:txBody>
          <a:bodyPr/>
          <a:lstStyle/>
          <a:p>
            <a:fld id="{0DC3DED4-91A4-42AC-B6D1-A8BEBB70D71E}" type="slidenum">
              <a:rPr lang="en-US" smtClean="0"/>
              <a:t>14</a:t>
            </a:fld>
            <a:endParaRPr lang="en-US"/>
          </a:p>
        </p:txBody>
      </p:sp>
    </p:spTree>
    <p:extLst>
      <p:ext uri="{BB962C8B-B14F-4D97-AF65-F5344CB8AC3E}">
        <p14:creationId xmlns:p14="http://schemas.microsoft.com/office/powerpoint/2010/main" val="249231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75C3-17DD-17A7-B8F7-F03A81BA5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811D2-0B2C-61AC-CCDF-C0AC54F14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A04CE-E52B-222E-588C-230886A4BDDD}"/>
              </a:ext>
            </a:extLst>
          </p:cNvPr>
          <p:cNvSpPr>
            <a:spLocks noGrp="1"/>
          </p:cNvSpPr>
          <p:nvPr>
            <p:ph type="body" idx="1"/>
          </p:nvPr>
        </p:nvSpPr>
        <p:spPr/>
        <p:txBody>
          <a:bodyPr/>
          <a:lstStyle/>
          <a:p>
            <a:endParaRPr lang="en-US" dirty="0"/>
          </a:p>
          <a:p>
            <a:r>
              <a:rPr lang="en-US" dirty="0"/>
              <a:t>expand AI literacy, educator capacity, and workforce preparation; Louisiana will be able to take advantage of this once-in-a-generation opportunity to reposition its economy for the future. This proposal is designed in response to the national need to advance the understanding and use of AI in post-secondary education This solution is aligned with the Trump administration’s framework for artificial intelligence policy that reflects a heavy interest in boosting U.S. innovation. </a:t>
            </a:r>
            <a:endParaRPr lang="en-US" sz="800" dirty="0"/>
          </a:p>
          <a:p>
            <a:endParaRPr lang="en-US" dirty="0"/>
          </a:p>
        </p:txBody>
      </p:sp>
      <p:sp>
        <p:nvSpPr>
          <p:cNvPr id="4" name="Slide Number Placeholder 3">
            <a:extLst>
              <a:ext uri="{FF2B5EF4-FFF2-40B4-BE49-F238E27FC236}">
                <a16:creationId xmlns:a16="http://schemas.microsoft.com/office/drawing/2014/main" id="{E9BB278D-30F2-97AE-737C-1312756B10B9}"/>
              </a:ext>
            </a:extLst>
          </p:cNvPr>
          <p:cNvSpPr>
            <a:spLocks noGrp="1"/>
          </p:cNvSpPr>
          <p:nvPr>
            <p:ph type="sldNum" sz="quarter" idx="5"/>
          </p:nvPr>
        </p:nvSpPr>
        <p:spPr/>
        <p:txBody>
          <a:bodyPr/>
          <a:lstStyle/>
          <a:p>
            <a:fld id="{0DC3DED4-91A4-42AC-B6D1-A8BEBB70D71E}" type="slidenum">
              <a:rPr lang="en-US" smtClean="0"/>
              <a:t>16</a:t>
            </a:fld>
            <a:endParaRPr lang="en-US"/>
          </a:p>
        </p:txBody>
      </p:sp>
    </p:spTree>
    <p:extLst>
      <p:ext uri="{BB962C8B-B14F-4D97-AF65-F5344CB8AC3E}">
        <p14:creationId xmlns:p14="http://schemas.microsoft.com/office/powerpoint/2010/main" val="117076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expand AI literacy, educator capacity, and workforce preparation; Louisiana will be able to take advantage of this once-in-a-generation opportunity to reposition its economy for the future. This proposal is designed in response to the national need to advance the understanding and use of AI in post-secondary education This solution is aligned with the Trump administration’s framework for artificial intelligence policy that reflects a heavy interest in boosting U.S. innovation. </a:t>
            </a:r>
            <a:endParaRPr lang="en-US" sz="800" dirty="0"/>
          </a:p>
          <a:p>
            <a:endParaRPr lang="en-US" dirty="0"/>
          </a:p>
        </p:txBody>
      </p:sp>
      <p:sp>
        <p:nvSpPr>
          <p:cNvPr id="4" name="Slide Number Placeholder 3"/>
          <p:cNvSpPr>
            <a:spLocks noGrp="1"/>
          </p:cNvSpPr>
          <p:nvPr>
            <p:ph type="sldNum" sz="quarter" idx="5"/>
          </p:nvPr>
        </p:nvSpPr>
        <p:spPr/>
        <p:txBody>
          <a:bodyPr/>
          <a:lstStyle/>
          <a:p>
            <a:fld id="{0DC3DED4-91A4-42AC-B6D1-A8BEBB70D71E}" type="slidenum">
              <a:rPr lang="en-US" smtClean="0"/>
              <a:t>17</a:t>
            </a:fld>
            <a:endParaRPr lang="en-US"/>
          </a:p>
        </p:txBody>
      </p:sp>
    </p:spTree>
    <p:extLst>
      <p:ext uri="{BB962C8B-B14F-4D97-AF65-F5344CB8AC3E}">
        <p14:creationId xmlns:p14="http://schemas.microsoft.com/office/powerpoint/2010/main" val="291001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1504F-BF73-FA7A-339F-EEAA31ECA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47314-FD7B-6A00-9A71-79C8DB23D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C61A0-433D-1203-FF60-88858184AC1E}"/>
              </a:ext>
            </a:extLst>
          </p:cNvPr>
          <p:cNvSpPr>
            <a:spLocks noGrp="1"/>
          </p:cNvSpPr>
          <p:nvPr>
            <p:ph type="body" idx="1"/>
          </p:nvPr>
        </p:nvSpPr>
        <p:spPr/>
        <p:txBody>
          <a:bodyPr/>
          <a:lstStyle/>
          <a:p>
            <a:endParaRPr lang="en-US" dirty="0"/>
          </a:p>
          <a:p>
            <a:r>
              <a:rPr lang="en-US" dirty="0"/>
              <a:t>expand AI literacy, educator capacity, and workforce preparation; Louisiana will be able to take advantage of this once-in-a-generation opportunity to reposition its economy for the future. This proposal is designed in response to the national need to advance the understanding and use of AI in post-secondary education This solution is aligned with the Trump administration’s framework for artificial intelligence policy that reflects a heavy interest in boosting U.S. innovation. </a:t>
            </a:r>
            <a:endParaRPr lang="en-US" sz="800" dirty="0"/>
          </a:p>
          <a:p>
            <a:endParaRPr lang="en-US" dirty="0"/>
          </a:p>
        </p:txBody>
      </p:sp>
      <p:sp>
        <p:nvSpPr>
          <p:cNvPr id="4" name="Slide Number Placeholder 3">
            <a:extLst>
              <a:ext uri="{FF2B5EF4-FFF2-40B4-BE49-F238E27FC236}">
                <a16:creationId xmlns:a16="http://schemas.microsoft.com/office/drawing/2014/main" id="{6EA1996F-9021-939D-67F0-0BFED0DC091E}"/>
              </a:ext>
            </a:extLst>
          </p:cNvPr>
          <p:cNvSpPr>
            <a:spLocks noGrp="1"/>
          </p:cNvSpPr>
          <p:nvPr>
            <p:ph type="sldNum" sz="quarter" idx="5"/>
          </p:nvPr>
        </p:nvSpPr>
        <p:spPr/>
        <p:txBody>
          <a:bodyPr/>
          <a:lstStyle/>
          <a:p>
            <a:fld id="{0DC3DED4-91A4-42AC-B6D1-A8BEBB70D71E}" type="slidenum">
              <a:rPr lang="en-US" smtClean="0"/>
              <a:t>18</a:t>
            </a:fld>
            <a:endParaRPr lang="en-US"/>
          </a:p>
        </p:txBody>
      </p:sp>
    </p:spTree>
    <p:extLst>
      <p:ext uri="{BB962C8B-B14F-4D97-AF65-F5344CB8AC3E}">
        <p14:creationId xmlns:p14="http://schemas.microsoft.com/office/powerpoint/2010/main" val="326030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1FF6DA9-008F-8B48-92A6-B652298478BF}"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6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2525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2000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458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10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235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722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490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1599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411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0618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CAD085-E8A6-8845-BD4E-CB4CCA059FC4}" type="datetimeFigureOut">
              <a:rPr lang="en-US" smtClean="0"/>
              <a:t>12/15/2025</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2745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bing.com/ck/a?!&amp;&amp;p=f0156b3b1579f2379a0d6f2251c974f777ce4a67ad7dc131fdcc99a6388e0940JmltdHM9MTc2NTc1NjgwMA&amp;ptn=3&amp;ver=2&amp;hsh=4&amp;fclid=28fd078f-9592-6ab0-1296-120b94b76bd1&amp;u=a1aHR0cHM6Ly9lbi53aWtpcGVkaWEub3JnL3dpa2kvQWlyYm9hdA&amp;ntb=1"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xplorelouisian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federalregister.gov/documents/2025/11/12/2025-19843/applications-for-new-awards-fund-for-the-improvement-of-postsecondary-education-special-projects" TargetMode="External"/><Relationship Id="rId4" Type="http://schemas.openxmlformats.org/officeDocument/2006/relationships/hyperlink" Target="https://en.wikipedia.org/wiki/Airbo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ED225E6-51E0-BCBA-7C2C-124AAF05EB4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D4674FE-0339-2082-05B2-D6B83F6C7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FA1A992-4EC4-4EBB-8B79-3977448E6837}"/>
              </a:ext>
            </a:extLst>
          </p:cNvPr>
          <p:cNvSpPr>
            <a:spLocks noGrp="1"/>
          </p:cNvSpPr>
          <p:nvPr>
            <p:ph type="title"/>
          </p:nvPr>
        </p:nvSpPr>
        <p:spPr>
          <a:xfrm>
            <a:off x="3331337" y="609600"/>
            <a:ext cx="5445130" cy="1356360"/>
          </a:xfrm>
        </p:spPr>
        <p:txBody>
          <a:bodyPr>
            <a:normAutofit/>
          </a:bodyPr>
          <a:lstStyle/>
          <a:p>
            <a:r>
              <a:rPr lang="en-US" u="sng" dirty="0">
                <a:solidFill>
                  <a:srgbClr val="FFFFFF"/>
                </a:solidFill>
              </a:rPr>
              <a:t>SWAMP AI in LA</a:t>
            </a:r>
          </a:p>
        </p:txBody>
      </p:sp>
      <p:sp>
        <p:nvSpPr>
          <p:cNvPr id="3" name="Content Placeholder 2">
            <a:extLst>
              <a:ext uri="{FF2B5EF4-FFF2-40B4-BE49-F238E27FC236}">
                <a16:creationId xmlns:a16="http://schemas.microsoft.com/office/drawing/2014/main" id="{3D2AFB04-AB8B-4DC0-6CA5-6A888F823E82}"/>
              </a:ext>
            </a:extLst>
          </p:cNvPr>
          <p:cNvSpPr>
            <a:spLocks noGrp="1"/>
          </p:cNvSpPr>
          <p:nvPr>
            <p:ph idx="1"/>
          </p:nvPr>
        </p:nvSpPr>
        <p:spPr>
          <a:xfrm>
            <a:off x="3331337" y="1823884"/>
            <a:ext cx="5445130" cy="4424516"/>
          </a:xfrm>
        </p:spPr>
        <p:txBody>
          <a:bodyPr>
            <a:normAutofit/>
          </a:bodyPr>
          <a:lstStyle/>
          <a:p>
            <a:pPr marL="0" indent="0">
              <a:buNone/>
            </a:pPr>
            <a:r>
              <a:rPr lang="en-US" dirty="0">
                <a:solidFill>
                  <a:srgbClr val="FFFFFF"/>
                </a:solidFill>
              </a:rPr>
              <a:t>The Structured Workforce and Multi-Institutional Partnerships for AI in LA proposal was submitted in response to the FIPSE USDOE opportunity under </a:t>
            </a:r>
            <a:r>
              <a:rPr lang="en-US" u="sng" dirty="0">
                <a:solidFill>
                  <a:srgbClr val="FFFFFF"/>
                </a:solidFill>
              </a:rPr>
              <a:t>Absolute Priority 1: Advancing Artificial Intelligence to Improve Educational Outcomes of Postsecondary Students. </a:t>
            </a:r>
          </a:p>
          <a:p>
            <a:pPr marL="0" indent="0">
              <a:buNone/>
            </a:pPr>
            <a:r>
              <a:rPr lang="en-US" dirty="0">
                <a:solidFill>
                  <a:srgbClr val="FFFFFF"/>
                </a:solidFill>
              </a:rPr>
              <a:t>The proposed project also addresses absolute priorities 2,6, and 7 through supporting pre- and in-service educators integrating AI into learning from </a:t>
            </a:r>
            <a:r>
              <a:rPr lang="en-US" dirty="0" err="1">
                <a:solidFill>
                  <a:srgbClr val="FFFFFF"/>
                </a:solidFill>
              </a:rPr>
              <a:t>prek</a:t>
            </a:r>
            <a:r>
              <a:rPr lang="en-US" dirty="0">
                <a:solidFill>
                  <a:srgbClr val="FFFFFF"/>
                </a:solidFill>
              </a:rPr>
              <a:t> to professional levels and includes the designing and dissemination of short-term workforce upskilling and reskilling programs in a variety of sectors. </a:t>
            </a:r>
          </a:p>
          <a:p>
            <a:pPr marL="0" indent="0">
              <a:buNone/>
            </a:pPr>
            <a:endParaRPr lang="en-US" dirty="0">
              <a:solidFill>
                <a:srgbClr val="FFFFFF"/>
              </a:solidFill>
            </a:endParaRPr>
          </a:p>
        </p:txBody>
      </p:sp>
      <p:sp>
        <p:nvSpPr>
          <p:cNvPr id="11" name="Rectangle 10">
            <a:extLst>
              <a:ext uri="{FF2B5EF4-FFF2-40B4-BE49-F238E27FC236}">
                <a16:creationId xmlns:a16="http://schemas.microsoft.com/office/drawing/2014/main" id="{E1831D97-B54E-80FF-8804-25CBD9A3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FB6A153B-6DF4-03C6-DDA6-F0E2072238FC}"/>
              </a:ext>
            </a:extLst>
          </p:cNvPr>
          <p:cNvPicPr>
            <a:picLocks noChangeAspect="1"/>
          </p:cNvPicPr>
          <p:nvPr/>
        </p:nvPicPr>
        <p:blipFill>
          <a:blip r:embed="rId2"/>
          <a:srcRect l="1504" r="81649"/>
          <a:stretch/>
        </p:blipFill>
        <p:spPr>
          <a:xfrm>
            <a:off x="703315" y="943038"/>
            <a:ext cx="2411606" cy="4971924"/>
          </a:xfrm>
          <a:prstGeom prst="rect">
            <a:avLst/>
          </a:prstGeom>
        </p:spPr>
      </p:pic>
    </p:spTree>
    <p:extLst>
      <p:ext uri="{BB962C8B-B14F-4D97-AF65-F5344CB8AC3E}">
        <p14:creationId xmlns:p14="http://schemas.microsoft.com/office/powerpoint/2010/main" val="154872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70A4-DF97-47AB-85BE-3477F4746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B65DB-2230-6767-329A-BA8EA2BA2AA5}"/>
              </a:ext>
            </a:extLst>
          </p:cNvPr>
          <p:cNvSpPr>
            <a:spLocks noGrp="1"/>
          </p:cNvSpPr>
          <p:nvPr>
            <p:ph type="title"/>
          </p:nvPr>
        </p:nvSpPr>
        <p:spPr>
          <a:xfrm>
            <a:off x="2172928" y="260801"/>
            <a:ext cx="6179451" cy="1356360"/>
          </a:xfrm>
        </p:spPr>
        <p:txBody>
          <a:bodyPr>
            <a:normAutofit/>
          </a:bodyPr>
          <a:lstStyle/>
          <a:p>
            <a:r>
              <a:rPr lang="en-US" u="sng" dirty="0">
                <a:solidFill>
                  <a:schemeClr val="tx1"/>
                </a:solidFill>
              </a:rPr>
              <a:t>Overarching Goals of SWAMP AI in LA </a:t>
            </a:r>
            <a:endParaRPr u="sng" dirty="0">
              <a:solidFill>
                <a:schemeClr val="tx1"/>
              </a:solidFill>
            </a:endParaRPr>
          </a:p>
        </p:txBody>
      </p:sp>
      <p:sp>
        <p:nvSpPr>
          <p:cNvPr id="3" name="Content Placeholder 2">
            <a:extLst>
              <a:ext uri="{FF2B5EF4-FFF2-40B4-BE49-F238E27FC236}">
                <a16:creationId xmlns:a16="http://schemas.microsoft.com/office/drawing/2014/main" id="{63A852E0-BA6F-26B3-C304-742322A71262}"/>
              </a:ext>
            </a:extLst>
          </p:cNvPr>
          <p:cNvSpPr>
            <a:spLocks noGrp="1"/>
          </p:cNvSpPr>
          <p:nvPr>
            <p:ph idx="1"/>
          </p:nvPr>
        </p:nvSpPr>
        <p:spPr>
          <a:xfrm>
            <a:off x="2084439" y="1617160"/>
            <a:ext cx="6646606" cy="4793471"/>
          </a:xfrm>
        </p:spPr>
        <p:txBody>
          <a:bodyPr>
            <a:noAutofit/>
          </a:bodyPr>
          <a:lstStyle/>
          <a:p>
            <a:pPr marL="0" indent="0">
              <a:buNone/>
            </a:pPr>
            <a:r>
              <a:rPr lang="en-US" dirty="0">
                <a:solidFill>
                  <a:schemeClr val="tx1"/>
                </a:solidFill>
              </a:rPr>
              <a:t>● </a:t>
            </a:r>
            <a:r>
              <a:rPr lang="en-US" sz="1700" dirty="0">
                <a:solidFill>
                  <a:schemeClr val="tx1"/>
                </a:solidFill>
              </a:rPr>
              <a:t>Improve postsecondary student learning, course completion, and credit accumulation through AI-integrated instruction, high-impact tutoring, and adaptive learning tools in high-enrollment and gateway courses. </a:t>
            </a:r>
          </a:p>
          <a:p>
            <a:pPr marL="0" indent="0">
              <a:buNone/>
            </a:pPr>
            <a:r>
              <a:rPr lang="en-US" sz="1700" dirty="0">
                <a:solidFill>
                  <a:schemeClr val="tx1"/>
                </a:solidFill>
              </a:rPr>
              <a:t>● Increase student use of AI-enabled advising and college/career navigation tools that support persistence, on-time progression, and transition into high-demand AI-linked pathways. </a:t>
            </a:r>
          </a:p>
          <a:p>
            <a:pPr marL="0" indent="0">
              <a:buNone/>
            </a:pPr>
            <a:r>
              <a:rPr lang="en-US" sz="1700" dirty="0">
                <a:solidFill>
                  <a:schemeClr val="tx1"/>
                </a:solidFill>
              </a:rPr>
              <a:t>● Expand the number of faculty and programs that embed AI literacy skills and concepts into teaching and assessment, including responsible AI use and detection of AI-generated misinformation and disinformation. </a:t>
            </a:r>
          </a:p>
          <a:p>
            <a:pPr marL="0" indent="0">
              <a:buNone/>
            </a:pPr>
            <a:r>
              <a:rPr lang="en-US" sz="1700" dirty="0">
                <a:solidFill>
                  <a:schemeClr val="tx1"/>
                </a:solidFill>
              </a:rPr>
              <a:t>● Grow participation in AI-aligned dual-enrollment, bridge, and microcredential offerings that improve persistence, transfer, and credential completion for Louisiana students. </a:t>
            </a:r>
          </a:p>
          <a:p>
            <a:pPr marL="0" indent="0">
              <a:buNone/>
            </a:pPr>
            <a:r>
              <a:rPr lang="en-US" sz="1700" dirty="0">
                <a:solidFill>
                  <a:schemeClr val="tx1"/>
                </a:solidFill>
              </a:rPr>
              <a:t>● Create and scale short-term, AI-aligned postsecondary programs to improve job placement, retention, and earnings in high-demand sectors aligned with Louisiana workforce priorities. </a:t>
            </a:r>
          </a:p>
        </p:txBody>
      </p:sp>
      <p:pic>
        <p:nvPicPr>
          <p:cNvPr id="4" name="Picture 3">
            <a:extLst>
              <a:ext uri="{FF2B5EF4-FFF2-40B4-BE49-F238E27FC236}">
                <a16:creationId xmlns:a16="http://schemas.microsoft.com/office/drawing/2014/main" id="{EE16B84E-961B-8C37-3FC3-6C8E3D3DDD5D}"/>
              </a:ext>
            </a:extLst>
          </p:cNvPr>
          <p:cNvPicPr>
            <a:picLocks noChangeAspect="1"/>
          </p:cNvPicPr>
          <p:nvPr/>
        </p:nvPicPr>
        <p:blipFill>
          <a:blip r:embed="rId2"/>
          <a:stretch>
            <a:fillRect/>
          </a:stretch>
        </p:blipFill>
        <p:spPr>
          <a:xfrm>
            <a:off x="553742" y="-285135"/>
            <a:ext cx="1429240" cy="7261122"/>
          </a:xfrm>
          <a:prstGeom prst="rect">
            <a:avLst/>
          </a:prstGeom>
        </p:spPr>
      </p:pic>
    </p:spTree>
    <p:extLst>
      <p:ext uri="{BB962C8B-B14F-4D97-AF65-F5344CB8AC3E}">
        <p14:creationId xmlns:p14="http://schemas.microsoft.com/office/powerpoint/2010/main" val="129085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4" y="214147"/>
            <a:ext cx="7406640" cy="1356360"/>
          </a:xfrm>
        </p:spPr>
        <p:txBody>
          <a:bodyPr/>
          <a:lstStyle/>
          <a:p>
            <a:r>
              <a:rPr lang="en-US" u="sng" dirty="0">
                <a:solidFill>
                  <a:schemeClr val="tx1"/>
                </a:solidFill>
              </a:rPr>
              <a:t>SWAMP AI </a:t>
            </a:r>
            <a:r>
              <a:rPr u="sng" dirty="0">
                <a:solidFill>
                  <a:schemeClr val="tx1"/>
                </a:solidFill>
              </a:rPr>
              <a:t>Five-Pillar Framework</a:t>
            </a:r>
          </a:p>
        </p:txBody>
      </p:sp>
      <p:sp>
        <p:nvSpPr>
          <p:cNvPr id="3" name="Content Placeholder 2"/>
          <p:cNvSpPr>
            <a:spLocks noGrp="1"/>
          </p:cNvSpPr>
          <p:nvPr>
            <p:ph idx="1"/>
          </p:nvPr>
        </p:nvSpPr>
        <p:spPr>
          <a:xfrm>
            <a:off x="855264" y="1564362"/>
            <a:ext cx="7404653" cy="4038600"/>
          </a:xfrm>
        </p:spPr>
        <p:txBody>
          <a:bodyPr>
            <a:normAutofit/>
          </a:bodyPr>
          <a:lstStyle/>
          <a:p>
            <a:pPr marL="34290" indent="0">
              <a:buNone/>
            </a:pPr>
            <a:r>
              <a:rPr sz="2500" dirty="0">
                <a:solidFill>
                  <a:schemeClr val="tx1"/>
                </a:solidFill>
              </a:rPr>
              <a:t>1. Statewide AI Infrastructure &amp; Capacity</a:t>
            </a:r>
          </a:p>
          <a:p>
            <a:pPr marL="34290" indent="0">
              <a:buNone/>
            </a:pPr>
            <a:r>
              <a:rPr sz="2500" dirty="0">
                <a:solidFill>
                  <a:schemeClr val="tx1"/>
                </a:solidFill>
              </a:rPr>
              <a:t>2. AI Workforce Development &amp; Talent Pipelines</a:t>
            </a:r>
          </a:p>
          <a:p>
            <a:pPr marL="34290" indent="0">
              <a:buNone/>
            </a:pPr>
            <a:r>
              <a:rPr sz="2500" dirty="0">
                <a:solidFill>
                  <a:schemeClr val="tx1"/>
                </a:solidFill>
              </a:rPr>
              <a:t>3. Real-World Deployment &amp; Industry Impact</a:t>
            </a:r>
          </a:p>
          <a:p>
            <a:pPr marL="34290" indent="0">
              <a:buNone/>
            </a:pPr>
            <a:r>
              <a:rPr sz="2500" dirty="0">
                <a:solidFill>
                  <a:schemeClr val="tx1"/>
                </a:solidFill>
              </a:rPr>
              <a:t>4. Community Engagement &amp; Public Trust</a:t>
            </a:r>
          </a:p>
          <a:p>
            <a:pPr marL="34290" indent="0">
              <a:buNone/>
            </a:pPr>
            <a:r>
              <a:rPr sz="2500" dirty="0">
                <a:solidFill>
                  <a:schemeClr val="tx1"/>
                </a:solidFill>
              </a:rPr>
              <a:t>5. Responsible AI Research &amp; Governance</a:t>
            </a:r>
          </a:p>
        </p:txBody>
      </p:sp>
      <p:pic>
        <p:nvPicPr>
          <p:cNvPr id="4" name="Picture 3">
            <a:extLst>
              <a:ext uri="{FF2B5EF4-FFF2-40B4-BE49-F238E27FC236}">
                <a16:creationId xmlns:a16="http://schemas.microsoft.com/office/drawing/2014/main" id="{6655A258-B298-A258-EF45-BB7A4B442000}"/>
              </a:ext>
            </a:extLst>
          </p:cNvPr>
          <p:cNvPicPr>
            <a:picLocks noChangeAspect="1"/>
          </p:cNvPicPr>
          <p:nvPr/>
        </p:nvPicPr>
        <p:blipFill>
          <a:blip r:embed="rId2"/>
          <a:stretch>
            <a:fillRect/>
          </a:stretch>
        </p:blipFill>
        <p:spPr>
          <a:xfrm>
            <a:off x="-14410" y="4230230"/>
            <a:ext cx="9144000" cy="3176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23" y="226141"/>
            <a:ext cx="7928167" cy="1356360"/>
          </a:xfrm>
        </p:spPr>
        <p:txBody>
          <a:bodyPr/>
          <a:lstStyle/>
          <a:p>
            <a:r>
              <a:rPr lang="en-US" u="sng" dirty="0">
                <a:solidFill>
                  <a:schemeClr val="tx1"/>
                </a:solidFill>
              </a:rPr>
              <a:t>SWAMP AI’s S</a:t>
            </a:r>
            <a:r>
              <a:rPr u="sng" dirty="0">
                <a:solidFill>
                  <a:schemeClr val="tx1"/>
                </a:solidFill>
              </a:rPr>
              <a:t>tatewide Impact</a:t>
            </a:r>
          </a:p>
        </p:txBody>
      </p:sp>
      <p:graphicFrame>
        <p:nvGraphicFramePr>
          <p:cNvPr id="4" name="Table 3">
            <a:extLst>
              <a:ext uri="{FF2B5EF4-FFF2-40B4-BE49-F238E27FC236}">
                <a16:creationId xmlns:a16="http://schemas.microsoft.com/office/drawing/2014/main" id="{D56B5BC1-F576-1B1C-A08D-12EBAB408237}"/>
              </a:ext>
            </a:extLst>
          </p:cNvPr>
          <p:cNvGraphicFramePr>
            <a:graphicFrameLocks noGrp="1"/>
          </p:cNvGraphicFramePr>
          <p:nvPr>
            <p:extLst>
              <p:ext uri="{D42A27DB-BD31-4B8C-83A1-F6EECF244321}">
                <p14:modId xmlns:p14="http://schemas.microsoft.com/office/powerpoint/2010/main" val="3559760273"/>
              </p:ext>
            </p:extLst>
          </p:nvPr>
        </p:nvGraphicFramePr>
        <p:xfrm>
          <a:off x="312862" y="1258529"/>
          <a:ext cx="8495415" cy="5233636"/>
        </p:xfrm>
        <a:graphic>
          <a:graphicData uri="http://schemas.openxmlformats.org/drawingml/2006/table">
            <a:tbl>
              <a:tblPr firstRow="1" firstCol="1" bandRow="1">
                <a:tableStyleId>{5C22544A-7EE6-4342-B048-85BDC9FD1C3A}</a:tableStyleId>
              </a:tblPr>
              <a:tblGrid>
                <a:gridCol w="1360967">
                  <a:extLst>
                    <a:ext uri="{9D8B030D-6E8A-4147-A177-3AD203B41FA5}">
                      <a16:colId xmlns:a16="http://schemas.microsoft.com/office/drawing/2014/main" val="988332818"/>
                    </a:ext>
                  </a:extLst>
                </a:gridCol>
                <a:gridCol w="2977117">
                  <a:extLst>
                    <a:ext uri="{9D8B030D-6E8A-4147-A177-3AD203B41FA5}">
                      <a16:colId xmlns:a16="http://schemas.microsoft.com/office/drawing/2014/main" val="31378597"/>
                    </a:ext>
                  </a:extLst>
                </a:gridCol>
                <a:gridCol w="4157331">
                  <a:extLst>
                    <a:ext uri="{9D8B030D-6E8A-4147-A177-3AD203B41FA5}">
                      <a16:colId xmlns:a16="http://schemas.microsoft.com/office/drawing/2014/main" val="1882175338"/>
                    </a:ext>
                  </a:extLst>
                </a:gridCol>
              </a:tblGrid>
              <a:tr h="214258">
                <a:tc>
                  <a:txBody>
                    <a:bodyPr/>
                    <a:lstStyle/>
                    <a:p>
                      <a:pPr marL="0" marR="0">
                        <a:lnSpc>
                          <a:spcPct val="115000"/>
                        </a:lnSpc>
                        <a:spcAft>
                          <a:spcPts val="800"/>
                        </a:spcAft>
                        <a:buNone/>
                      </a:pPr>
                      <a:r>
                        <a:rPr lang="en-US" sz="1100" kern="100">
                          <a:effectLst/>
                        </a:rPr>
                        <a:t>Pillar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Goals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Measurable Impacts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3152159779"/>
                  </a:ext>
                </a:extLst>
              </a:tr>
              <a:tr h="1227992">
                <a:tc>
                  <a:txBody>
                    <a:bodyPr/>
                    <a:lstStyle/>
                    <a:p>
                      <a:pPr marL="0" marR="0">
                        <a:lnSpc>
                          <a:spcPct val="115000"/>
                        </a:lnSpc>
                        <a:spcAft>
                          <a:spcPts val="800"/>
                        </a:spcAft>
                        <a:buNone/>
                      </a:pPr>
                      <a:r>
                        <a:rPr lang="en-US" sz="1100" kern="100">
                          <a:effectLst/>
                        </a:rPr>
                        <a:t>Pillar 1: Statewide AI Infrastructure &amp; Capacity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dirty="0">
                          <a:effectLst/>
                        </a:rPr>
                        <a:t>1. Establish shared AI computing, data, and cloud infrastructure.</a:t>
                      </a:r>
                      <a:br>
                        <a:rPr lang="en-US" sz="1100" kern="100" dirty="0">
                          <a:effectLst/>
                        </a:rPr>
                      </a:br>
                      <a:r>
                        <a:rPr lang="en-US" sz="1100" kern="100" dirty="0">
                          <a:effectLst/>
                        </a:rPr>
                        <a:t>2. Develop a statewide framework for responsible AI governance.</a:t>
                      </a:r>
                      <a:br>
                        <a:rPr lang="en-US" sz="1100" kern="100" dirty="0">
                          <a:effectLst/>
                        </a:rPr>
                      </a:br>
                      <a:r>
                        <a:rPr lang="en-US" sz="1100" kern="100" dirty="0">
                          <a:effectLst/>
                        </a:rPr>
                        <a:t>3. Create interoperable AI toolkits and datasets for priority sectors.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 100% of students and faculty have access to shared AI tools by Year 2.</a:t>
                      </a:r>
                      <a:br>
                        <a:rPr lang="en-US" sz="1100" kern="100">
                          <a:effectLst/>
                        </a:rPr>
                      </a:br>
                      <a:r>
                        <a:rPr lang="en-US" sz="1100" kern="100">
                          <a:effectLst/>
                        </a:rPr>
                        <a:t>• Responsible AI governance framework adopted by all universities within 18 months.</a:t>
                      </a:r>
                      <a:br>
                        <a:rPr lang="en-US" sz="1100" kern="100">
                          <a:effectLst/>
                        </a:rPr>
                      </a:br>
                      <a:r>
                        <a:rPr lang="en-US" sz="1100" kern="100">
                          <a:effectLst/>
                        </a:rPr>
                        <a:t>• 15 multi-institutional AI research collaborations and 10 shared datasets by Year 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1307438589"/>
                  </a:ext>
                </a:extLst>
              </a:tr>
              <a:tr h="819459">
                <a:tc>
                  <a:txBody>
                    <a:bodyPr/>
                    <a:lstStyle/>
                    <a:p>
                      <a:pPr marL="0" marR="0">
                        <a:lnSpc>
                          <a:spcPct val="115000"/>
                        </a:lnSpc>
                        <a:spcAft>
                          <a:spcPts val="800"/>
                        </a:spcAft>
                        <a:buNone/>
                      </a:pPr>
                      <a:r>
                        <a:rPr lang="en-US" sz="1100" kern="100">
                          <a:effectLst/>
                        </a:rPr>
                        <a:t>Pillar 2: AI Workforce Development &amp; Talent Pipelines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dirty="0">
                          <a:effectLst/>
                        </a:rPr>
                        <a:t>1. Create stackable micro credentials and certificates.</a:t>
                      </a:r>
                      <a:br>
                        <a:rPr lang="en-US" sz="1100" kern="100" dirty="0">
                          <a:effectLst/>
                        </a:rPr>
                      </a:br>
                      <a:r>
                        <a:rPr lang="en-US" sz="1100" kern="100" dirty="0">
                          <a:effectLst/>
                        </a:rPr>
                        <a:t>2. Deliver experiential, project-based AI learning.</a:t>
                      </a:r>
                      <a:br>
                        <a:rPr lang="en-US" sz="1100" kern="100" dirty="0">
                          <a:effectLst/>
                        </a:rPr>
                      </a:br>
                      <a:r>
                        <a:rPr lang="en-US" sz="1100" kern="100" dirty="0">
                          <a:effectLst/>
                        </a:rPr>
                        <a:t>3. Train educators to integrate AI into teaching.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 10+ microcredentials; 2,500 students enrolled in AI programs.</a:t>
                      </a:r>
                      <a:br>
                        <a:rPr lang="en-US" sz="1100" kern="100">
                          <a:effectLst/>
                        </a:rPr>
                      </a:br>
                      <a:r>
                        <a:rPr lang="en-US" sz="1100" kern="100">
                          <a:effectLst/>
                        </a:rPr>
                        <a:t>• 1,200 students engaged in experiential AI projects.</a:t>
                      </a:r>
                      <a:br>
                        <a:rPr lang="en-US" sz="1100" kern="100">
                          <a:effectLst/>
                        </a:rPr>
                      </a:br>
                      <a:r>
                        <a:rPr lang="en-US" sz="1100" kern="100">
                          <a:effectLst/>
                        </a:rPr>
                        <a:t>• 500 educators certified in AI pedagogy.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504445121"/>
                  </a:ext>
                </a:extLst>
              </a:tr>
              <a:tr h="782257">
                <a:tc>
                  <a:txBody>
                    <a:bodyPr/>
                    <a:lstStyle/>
                    <a:p>
                      <a:pPr marL="0" marR="0">
                        <a:lnSpc>
                          <a:spcPct val="115000"/>
                        </a:lnSpc>
                        <a:spcAft>
                          <a:spcPts val="800"/>
                        </a:spcAft>
                        <a:buNone/>
                      </a:pPr>
                      <a:r>
                        <a:rPr lang="en-US" sz="1100" kern="100">
                          <a:effectLst/>
                        </a:rPr>
                        <a:t>Pillar 3: Real-World Deployment &amp; Industry Partnerships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dirty="0">
                          <a:effectLst/>
                        </a:rPr>
                        <a:t>1. Develop applied AI solutions for Louisiana industries.</a:t>
                      </a:r>
                      <a:br>
                        <a:rPr lang="en-US" sz="1100" kern="100" dirty="0">
                          <a:effectLst/>
                        </a:rPr>
                      </a:br>
                      <a:r>
                        <a:rPr lang="en-US" sz="1100" kern="100" dirty="0">
                          <a:effectLst/>
                        </a:rPr>
                        <a:t>2. Build community and industry AI testbeds.</a:t>
                      </a:r>
                      <a:br>
                        <a:rPr lang="en-US" sz="1100" kern="100" dirty="0">
                          <a:effectLst/>
                        </a:rPr>
                      </a:br>
                      <a:r>
                        <a:rPr lang="en-US" sz="1100" kern="100" dirty="0">
                          <a:effectLst/>
                        </a:rPr>
                        <a:t>3. Support commercialization and tech transfer.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 AI solutions deployed with at least 15 partners.</a:t>
                      </a:r>
                      <a:br>
                        <a:rPr lang="en-US" sz="1100" kern="100">
                          <a:effectLst/>
                        </a:rPr>
                      </a:br>
                      <a:r>
                        <a:rPr lang="en-US" sz="1100" kern="100">
                          <a:effectLst/>
                        </a:rPr>
                        <a:t>• 3 AI testbeds; 20 student–industry projects.</a:t>
                      </a:r>
                      <a:br>
                        <a:rPr lang="en-US" sz="1100" kern="100">
                          <a:effectLst/>
                        </a:rPr>
                      </a:br>
                      <a:r>
                        <a:rPr lang="en-US" sz="1100" kern="100">
                          <a:effectLst/>
                        </a:rPr>
                        <a:t>• 8 prototypes, 5 patent disclosures, 3 startup projects.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3450833809"/>
                  </a:ext>
                </a:extLst>
              </a:tr>
              <a:tr h="845738">
                <a:tc>
                  <a:txBody>
                    <a:bodyPr/>
                    <a:lstStyle/>
                    <a:p>
                      <a:pPr marL="0" marR="0">
                        <a:lnSpc>
                          <a:spcPct val="115000"/>
                        </a:lnSpc>
                        <a:spcAft>
                          <a:spcPts val="800"/>
                        </a:spcAft>
                        <a:buNone/>
                      </a:pPr>
                      <a:r>
                        <a:rPr lang="en-US" sz="1100" kern="100">
                          <a:effectLst/>
                        </a:rPr>
                        <a:t>Pillar 4: Community Engagement, Equity, &amp; Public Trust in AI</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1. Expand AI literacy statewide.</a:t>
                      </a:r>
                      <a:br>
                        <a:rPr lang="en-US" sz="1100" kern="100">
                          <a:effectLst/>
                        </a:rPr>
                      </a:br>
                      <a:r>
                        <a:rPr lang="en-US" sz="1100" kern="100">
                          <a:effectLst/>
                        </a:rPr>
                        <a:t>2. Increase access for underserved and rural communities.</a:t>
                      </a:r>
                      <a:br>
                        <a:rPr lang="en-US" sz="1100" kern="100">
                          <a:effectLst/>
                        </a:rPr>
                      </a:br>
                      <a:r>
                        <a:rPr lang="en-US" sz="1100" kern="100">
                          <a:effectLst/>
                        </a:rPr>
                        <a:t>3. Co-design AI tools with local stakeholders.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 60+ workshops; 4,000 residents served.</a:t>
                      </a:r>
                      <a:br>
                        <a:rPr lang="en-US" sz="1100" kern="100">
                          <a:effectLst/>
                        </a:rPr>
                      </a:br>
                      <a:r>
                        <a:rPr lang="en-US" sz="1100" kern="100">
                          <a:effectLst/>
                        </a:rPr>
                        <a:t>• 40% participation from underserved regions.</a:t>
                      </a:r>
                      <a:br>
                        <a:rPr lang="en-US" sz="1100" kern="100">
                          <a:effectLst/>
                        </a:rPr>
                      </a:br>
                      <a:r>
                        <a:rPr lang="en-US" sz="1100" kern="100">
                          <a:effectLst/>
                        </a:rPr>
                        <a:t>• Partnerships with 15 community organizations.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3355048339"/>
                  </a:ext>
                </a:extLst>
              </a:tr>
              <a:tr h="1343932">
                <a:tc>
                  <a:txBody>
                    <a:bodyPr/>
                    <a:lstStyle/>
                    <a:p>
                      <a:pPr marL="0" marR="0">
                        <a:lnSpc>
                          <a:spcPct val="115000"/>
                        </a:lnSpc>
                        <a:spcAft>
                          <a:spcPts val="800"/>
                        </a:spcAft>
                        <a:buNone/>
                      </a:pPr>
                      <a:r>
                        <a:rPr lang="en-US" sz="1100" kern="100">
                          <a:effectLst/>
                        </a:rPr>
                        <a:t>Pillar 5: Research, Ethics, &amp; Responsible AI Governance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a:effectLst/>
                        </a:rPr>
                        <a:t>1. Conduct interdisciplinary responsible AI research.</a:t>
                      </a:r>
                      <a:br>
                        <a:rPr lang="en-US" sz="1100" kern="100">
                          <a:effectLst/>
                        </a:rPr>
                      </a:br>
                      <a:r>
                        <a:rPr lang="en-US" sz="1100" kern="100">
                          <a:effectLst/>
                        </a:rPr>
                        <a:t>2. Establish statewide ethical AI standards and training.</a:t>
                      </a:r>
                      <a:br>
                        <a:rPr lang="en-US" sz="1100" kern="100">
                          <a:effectLst/>
                        </a:rPr>
                      </a:br>
                      <a:r>
                        <a:rPr lang="en-US" sz="1100" kern="100">
                          <a:effectLst/>
                        </a:rPr>
                        <a:t>3. Integrate responsible AI into curriculum.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tc>
                  <a:txBody>
                    <a:bodyPr/>
                    <a:lstStyle/>
                    <a:p>
                      <a:pPr marL="0" marR="0">
                        <a:lnSpc>
                          <a:spcPct val="115000"/>
                        </a:lnSpc>
                        <a:spcAft>
                          <a:spcPts val="800"/>
                        </a:spcAft>
                        <a:buNone/>
                      </a:pPr>
                      <a:r>
                        <a:rPr lang="en-US" sz="1100" kern="100" dirty="0">
                          <a:effectLst/>
                        </a:rPr>
                        <a:t>• 25 publications, 10 white papers, 5 research grants.</a:t>
                      </a:r>
                      <a:br>
                        <a:rPr lang="en-US" sz="1100" kern="100" dirty="0">
                          <a:effectLst/>
                        </a:rPr>
                      </a:br>
                      <a:r>
                        <a:rPr lang="en-US" sz="1100" kern="100" dirty="0">
                          <a:effectLst/>
                        </a:rPr>
                        <a:t>• 3,000 students and 500 faculty trained.</a:t>
                      </a:r>
                      <a:br>
                        <a:rPr lang="en-US" sz="1100" kern="100" dirty="0">
                          <a:effectLst/>
                        </a:rPr>
                      </a:br>
                      <a:r>
                        <a:rPr lang="en-US" sz="1100" kern="100" dirty="0">
                          <a:effectLst/>
                        </a:rPr>
                        <a:t>• Ethical AI modules in 40+ courses.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24" marR="35424" marT="0" marB="0"/>
                </a:tc>
                <a:extLst>
                  <a:ext uri="{0D108BD9-81ED-4DB2-BD59-A6C34878D82A}">
                    <a16:rowId xmlns:a16="http://schemas.microsoft.com/office/drawing/2014/main" val="22569719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28D9-C662-75D8-4658-DFEB75DCE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7367F-9CDD-AFD3-B160-854F91A62632}"/>
              </a:ext>
            </a:extLst>
          </p:cNvPr>
          <p:cNvSpPr>
            <a:spLocks noGrp="1"/>
          </p:cNvSpPr>
          <p:nvPr>
            <p:ph type="title"/>
          </p:nvPr>
        </p:nvSpPr>
        <p:spPr>
          <a:xfrm>
            <a:off x="855264" y="214147"/>
            <a:ext cx="7406640" cy="1356360"/>
          </a:xfrm>
        </p:spPr>
        <p:txBody>
          <a:bodyPr/>
          <a:lstStyle/>
          <a:p>
            <a:r>
              <a:rPr lang="en-US" u="sng" dirty="0">
                <a:solidFill>
                  <a:schemeClr val="tx1"/>
                </a:solidFill>
              </a:rPr>
              <a:t>SWAMP AI Annual Activities</a:t>
            </a:r>
            <a:endParaRPr u="sng" dirty="0">
              <a:solidFill>
                <a:schemeClr val="tx1"/>
              </a:solidFill>
            </a:endParaRPr>
          </a:p>
        </p:txBody>
      </p:sp>
      <p:sp>
        <p:nvSpPr>
          <p:cNvPr id="3" name="Content Placeholder 2">
            <a:extLst>
              <a:ext uri="{FF2B5EF4-FFF2-40B4-BE49-F238E27FC236}">
                <a16:creationId xmlns:a16="http://schemas.microsoft.com/office/drawing/2014/main" id="{2ECB4AA5-EFD5-ABB1-93BB-3F54CB5D645D}"/>
              </a:ext>
            </a:extLst>
          </p:cNvPr>
          <p:cNvSpPr>
            <a:spLocks noGrp="1"/>
          </p:cNvSpPr>
          <p:nvPr>
            <p:ph idx="1"/>
          </p:nvPr>
        </p:nvSpPr>
        <p:spPr>
          <a:xfrm>
            <a:off x="855264" y="1248697"/>
            <a:ext cx="7404653" cy="4354265"/>
          </a:xfrm>
        </p:spPr>
        <p:txBody>
          <a:bodyPr>
            <a:normAutofit/>
          </a:bodyPr>
          <a:lstStyle/>
          <a:p>
            <a:r>
              <a:rPr lang="en-US" sz="2500" dirty="0">
                <a:solidFill>
                  <a:schemeClr val="tx1"/>
                </a:solidFill>
              </a:rPr>
              <a:t>Establish Central Communication &amp; Coordination Hub </a:t>
            </a:r>
          </a:p>
          <a:p>
            <a:r>
              <a:rPr lang="en-US" sz="2500" dirty="0">
                <a:solidFill>
                  <a:schemeClr val="tx1"/>
                </a:solidFill>
              </a:rPr>
              <a:t>Design Funding Opportunities and Oversee Management of Grant, Awards, and Subcontracts </a:t>
            </a:r>
          </a:p>
          <a:p>
            <a:r>
              <a:rPr lang="en-US" sz="2500" dirty="0">
                <a:solidFill>
                  <a:schemeClr val="tx1"/>
                </a:solidFill>
              </a:rPr>
              <a:t>Host an Annual Statewide Convening</a:t>
            </a:r>
          </a:p>
          <a:p>
            <a:r>
              <a:rPr lang="en-US" sz="2500" dirty="0">
                <a:solidFill>
                  <a:schemeClr val="tx1"/>
                </a:solidFill>
              </a:rPr>
              <a:t>Host Regional Convenings </a:t>
            </a:r>
          </a:p>
          <a:p>
            <a:r>
              <a:rPr lang="en-US" sz="2500" dirty="0">
                <a:solidFill>
                  <a:schemeClr val="tx1"/>
                </a:solidFill>
              </a:rPr>
              <a:t>Host an Annual Statewide Summit</a:t>
            </a:r>
          </a:p>
          <a:p>
            <a:pPr marL="34290" indent="0">
              <a:buNone/>
            </a:pPr>
            <a:endParaRPr sz="2500" dirty="0">
              <a:solidFill>
                <a:schemeClr val="tx1"/>
              </a:solidFill>
            </a:endParaRPr>
          </a:p>
        </p:txBody>
      </p:sp>
      <p:pic>
        <p:nvPicPr>
          <p:cNvPr id="4" name="Picture 3">
            <a:extLst>
              <a:ext uri="{FF2B5EF4-FFF2-40B4-BE49-F238E27FC236}">
                <a16:creationId xmlns:a16="http://schemas.microsoft.com/office/drawing/2014/main" id="{20905582-41F9-9C18-8752-17BDF9BF9063}"/>
              </a:ext>
            </a:extLst>
          </p:cNvPr>
          <p:cNvPicPr>
            <a:picLocks noChangeAspect="1"/>
          </p:cNvPicPr>
          <p:nvPr/>
        </p:nvPicPr>
        <p:blipFill>
          <a:blip r:embed="rId2"/>
          <a:stretch>
            <a:fillRect/>
          </a:stretch>
        </p:blipFill>
        <p:spPr>
          <a:xfrm>
            <a:off x="-14410" y="4230230"/>
            <a:ext cx="9144000" cy="3176016"/>
          </a:xfrm>
          <a:prstGeom prst="rect">
            <a:avLst/>
          </a:prstGeom>
        </p:spPr>
      </p:pic>
    </p:spTree>
    <p:extLst>
      <p:ext uri="{BB962C8B-B14F-4D97-AF65-F5344CB8AC3E}">
        <p14:creationId xmlns:p14="http://schemas.microsoft.com/office/powerpoint/2010/main" val="228429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9A5E9-91F8-B96B-DA19-090D6C09B1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44B2A0-402A-D875-61A3-294B83C2FE38}"/>
              </a:ext>
            </a:extLst>
          </p:cNvPr>
          <p:cNvSpPr/>
          <p:nvPr/>
        </p:nvSpPr>
        <p:spPr>
          <a:xfrm>
            <a:off x="471948" y="-137652"/>
            <a:ext cx="1465007" cy="7084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6A4D2E7-C4D3-6799-8EB2-DF890BC1A974}"/>
              </a:ext>
            </a:extLst>
          </p:cNvPr>
          <p:cNvPicPr>
            <a:picLocks noChangeAspect="1"/>
          </p:cNvPicPr>
          <p:nvPr/>
        </p:nvPicPr>
        <p:blipFill>
          <a:blip r:embed="rId3"/>
          <a:srcRect l="5172"/>
          <a:stretch/>
        </p:blipFill>
        <p:spPr>
          <a:xfrm>
            <a:off x="2399071" y="528640"/>
            <a:ext cx="6198147" cy="5800720"/>
          </a:xfrm>
          <a:prstGeom prst="rect">
            <a:avLst/>
          </a:prstGeom>
        </p:spPr>
      </p:pic>
    </p:spTree>
    <p:extLst>
      <p:ext uri="{BB962C8B-B14F-4D97-AF65-F5344CB8AC3E}">
        <p14:creationId xmlns:p14="http://schemas.microsoft.com/office/powerpoint/2010/main" val="7895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2" y="147484"/>
            <a:ext cx="8971935" cy="1356360"/>
          </a:xfrm>
        </p:spPr>
        <p:txBody>
          <a:bodyPr>
            <a:normAutofit/>
          </a:bodyPr>
          <a:lstStyle/>
          <a:p>
            <a:r>
              <a:rPr u="sng" dirty="0">
                <a:solidFill>
                  <a:schemeClr val="tx1"/>
                </a:solidFill>
              </a:rPr>
              <a:t>Alignment </a:t>
            </a:r>
            <a:r>
              <a:rPr lang="en-US" u="sng" dirty="0">
                <a:solidFill>
                  <a:schemeClr val="tx1"/>
                </a:solidFill>
              </a:rPr>
              <a:t>with</a:t>
            </a:r>
            <a:r>
              <a:rPr u="sng" dirty="0">
                <a:solidFill>
                  <a:schemeClr val="tx1"/>
                </a:solidFill>
              </a:rPr>
              <a:t> BESE AI Strategic Goals</a:t>
            </a:r>
          </a:p>
        </p:txBody>
      </p:sp>
      <p:graphicFrame>
        <p:nvGraphicFramePr>
          <p:cNvPr id="3" name="Table 2"/>
          <p:cNvGraphicFramePr>
            <a:graphicFrameLocks noGrp="1"/>
          </p:cNvGraphicFramePr>
          <p:nvPr>
            <p:extLst>
              <p:ext uri="{D42A27DB-BD31-4B8C-83A1-F6EECF244321}">
                <p14:modId xmlns:p14="http://schemas.microsoft.com/office/powerpoint/2010/main" val="3641289823"/>
              </p:ext>
            </p:extLst>
          </p:nvPr>
        </p:nvGraphicFramePr>
        <p:xfrm>
          <a:off x="339212" y="1356852"/>
          <a:ext cx="8465576" cy="5024284"/>
        </p:xfrm>
        <a:graphic>
          <a:graphicData uri="http://schemas.openxmlformats.org/drawingml/2006/table">
            <a:tbl>
              <a:tblPr firstRow="1" bandRow="1">
                <a:tableStyleId>{5C22544A-7EE6-4342-B048-85BDC9FD1C3A}</a:tableStyleId>
              </a:tblPr>
              <a:tblGrid>
                <a:gridCol w="2757949">
                  <a:extLst>
                    <a:ext uri="{9D8B030D-6E8A-4147-A177-3AD203B41FA5}">
                      <a16:colId xmlns:a16="http://schemas.microsoft.com/office/drawing/2014/main" val="20000"/>
                    </a:ext>
                  </a:extLst>
                </a:gridCol>
                <a:gridCol w="5707627">
                  <a:extLst>
                    <a:ext uri="{9D8B030D-6E8A-4147-A177-3AD203B41FA5}">
                      <a16:colId xmlns:a16="http://schemas.microsoft.com/office/drawing/2014/main" val="20001"/>
                    </a:ext>
                  </a:extLst>
                </a:gridCol>
              </a:tblGrid>
              <a:tr h="641397">
                <a:tc>
                  <a:txBody>
                    <a:bodyPr/>
                    <a:lstStyle/>
                    <a:p>
                      <a:r>
                        <a:rPr sz="1100" dirty="0"/>
                        <a:t>BESE Strategic Goal</a:t>
                      </a:r>
                    </a:p>
                  </a:txBody>
                  <a:tcPr/>
                </a:tc>
                <a:tc>
                  <a:txBody>
                    <a:bodyPr/>
                    <a:lstStyle/>
                    <a:p>
                      <a:r>
                        <a:rPr sz="1100"/>
                        <a:t>How the SWAMP AI in LA Proposal Aligns</a:t>
                      </a:r>
                    </a:p>
                  </a:txBody>
                  <a:tcPr/>
                </a:tc>
                <a:extLst>
                  <a:ext uri="{0D108BD9-81ED-4DB2-BD59-A6C34878D82A}">
                    <a16:rowId xmlns:a16="http://schemas.microsoft.com/office/drawing/2014/main" val="10000"/>
                  </a:ext>
                </a:extLst>
              </a:tr>
              <a:tr h="641397">
                <a:tc>
                  <a:txBody>
                    <a:bodyPr/>
                    <a:lstStyle/>
                    <a:p>
                      <a:r>
                        <a:rPr sz="1100" dirty="0"/>
                        <a:t>1. Establish a Statewide Vision and Policy Framework for AI in Education</a:t>
                      </a:r>
                    </a:p>
                  </a:txBody>
                  <a:tcPr/>
                </a:tc>
                <a:tc>
                  <a:txBody>
                    <a:bodyPr/>
                    <a:lstStyle/>
                    <a:p>
                      <a:r>
                        <a:rPr sz="1100"/>
                        <a:t>SWAMP AI in LA creates a coordinated, statewide AI education ecosystem that aligns PK–12, postsecondary, workforce, and state agencies around a shared vision of AI as educational infrastructure rather than isolated pilots.</a:t>
                      </a:r>
                    </a:p>
                  </a:txBody>
                  <a:tcPr/>
                </a:tc>
                <a:extLst>
                  <a:ext uri="{0D108BD9-81ED-4DB2-BD59-A6C34878D82A}">
                    <a16:rowId xmlns:a16="http://schemas.microsoft.com/office/drawing/2014/main" val="10001"/>
                  </a:ext>
                </a:extLst>
              </a:tr>
              <a:tr h="748298">
                <a:tc>
                  <a:txBody>
                    <a:bodyPr/>
                    <a:lstStyle/>
                    <a:p>
                      <a:r>
                        <a:rPr sz="1100"/>
                        <a:t>2. Define a Statewide AI Literacy and Competency Framework</a:t>
                      </a:r>
                    </a:p>
                  </a:txBody>
                  <a:tcPr/>
                </a:tc>
                <a:tc>
                  <a:txBody>
                    <a:bodyPr/>
                    <a:lstStyle/>
                    <a:p>
                      <a:r>
                        <a:rPr sz="1100"/>
                        <a:t>The proposal embeds AI literacy and applied competencies across PK–12, higher education, and workforce pathways through microcredentials, curriculum integration, and educator training, creating consistent expectations for AI proficiency statewide.</a:t>
                      </a:r>
                    </a:p>
                  </a:txBody>
                  <a:tcPr/>
                </a:tc>
                <a:extLst>
                  <a:ext uri="{0D108BD9-81ED-4DB2-BD59-A6C34878D82A}">
                    <a16:rowId xmlns:a16="http://schemas.microsoft.com/office/drawing/2014/main" val="10002"/>
                  </a:ext>
                </a:extLst>
              </a:tr>
              <a:tr h="748298">
                <a:tc>
                  <a:txBody>
                    <a:bodyPr/>
                    <a:lstStyle/>
                    <a:p>
                      <a:r>
                        <a:rPr sz="1100"/>
                        <a:t>3. Set Standards and Criteria for Approved AI Tools and Platforms</a:t>
                      </a:r>
                    </a:p>
                  </a:txBody>
                  <a:tcPr/>
                </a:tc>
                <a:tc>
                  <a:txBody>
                    <a:bodyPr/>
                    <a:lstStyle/>
                    <a:p>
                      <a:r>
                        <a:rPr sz="1100" dirty="0"/>
                        <a:t>Through shared governance structures and cross-institutional collaboration, the consortium supports the development of common evaluation criteria, vetted tools, and reusable AI resources, reducing risk and duplication for schools and districts.</a:t>
                      </a:r>
                    </a:p>
                  </a:txBody>
                  <a:tcPr/>
                </a:tc>
                <a:extLst>
                  <a:ext uri="{0D108BD9-81ED-4DB2-BD59-A6C34878D82A}">
                    <a16:rowId xmlns:a16="http://schemas.microsoft.com/office/drawing/2014/main" val="10003"/>
                  </a:ext>
                </a:extLst>
              </a:tr>
              <a:tr h="748298">
                <a:tc>
                  <a:txBody>
                    <a:bodyPr/>
                    <a:lstStyle/>
                    <a:p>
                      <a:r>
                        <a:rPr sz="1100"/>
                        <a:t>4. Promote Responsible, Ethical, and Secure Use of AI</a:t>
                      </a:r>
                    </a:p>
                  </a:txBody>
                  <a:tcPr/>
                </a:tc>
                <a:tc>
                  <a:txBody>
                    <a:bodyPr/>
                    <a:lstStyle/>
                    <a:p>
                      <a:r>
                        <a:rPr sz="1100"/>
                        <a:t>Responsible AI is a dedicated pillar of the proposal, including a statewide Responsible AI Framework, ethics training for educators and students, and a cross-university AI review process aligned with fairness, transparency, privacy, and security principles.</a:t>
                      </a:r>
                    </a:p>
                  </a:txBody>
                  <a:tcPr/>
                </a:tc>
                <a:extLst>
                  <a:ext uri="{0D108BD9-81ED-4DB2-BD59-A6C34878D82A}">
                    <a16:rowId xmlns:a16="http://schemas.microsoft.com/office/drawing/2014/main" val="10004"/>
                  </a:ext>
                </a:extLst>
              </a:tr>
              <a:tr h="748298">
                <a:tc>
                  <a:txBody>
                    <a:bodyPr/>
                    <a:lstStyle/>
                    <a:p>
                      <a:r>
                        <a:rPr sz="1100"/>
                        <a:t>5. Align AI Integration with Workforce and Economic Development Needs</a:t>
                      </a:r>
                    </a:p>
                  </a:txBody>
                  <a:tcPr/>
                </a:tc>
                <a:tc>
                  <a:txBody>
                    <a:bodyPr/>
                    <a:lstStyle/>
                    <a:p>
                      <a:r>
                        <a:rPr sz="1100"/>
                        <a:t>SWAMP AI in LA directly connects AI education to Louisiana’s workforce priorities, engaging industry partners, workforce agencies, and economic development organizations to ensure students graduate with AI skills aligned to real job demand.</a:t>
                      </a:r>
                    </a:p>
                  </a:txBody>
                  <a:tcPr/>
                </a:tc>
                <a:extLst>
                  <a:ext uri="{0D108BD9-81ED-4DB2-BD59-A6C34878D82A}">
                    <a16:rowId xmlns:a16="http://schemas.microsoft.com/office/drawing/2014/main" val="10005"/>
                  </a:ext>
                </a:extLst>
              </a:tr>
              <a:tr h="748298">
                <a:tc>
                  <a:txBody>
                    <a:bodyPr/>
                    <a:lstStyle/>
                    <a:p>
                      <a:r>
                        <a:rPr sz="1100" dirty="0"/>
                        <a:t>6. Identify and Position Louisiana for Federal and Private Funding Opportunities</a:t>
                      </a:r>
                    </a:p>
                  </a:txBody>
                  <a:tcPr/>
                </a:tc>
                <a:tc>
                  <a:txBody>
                    <a:bodyPr/>
                    <a:lstStyle/>
                    <a:p>
                      <a:r>
                        <a:rPr sz="1100" dirty="0"/>
                        <a:t>The consortium structure positions Louisiana as a competitive, fundable entity, enabling BESE, higher education, and state agencies to jointly pursue federal grants, philanthropic investments, and private partnerships that scale AI education statewide.</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A4433DB-61A9-6C64-2E57-1C69CF81BCA6}"/>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88D3E98C-A02E-0D69-CD3F-148E0E8F0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874F9CF5-B3AC-BBDA-1C8E-284D03DF1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Content Placeholder 1">
            <a:extLst>
              <a:ext uri="{FF2B5EF4-FFF2-40B4-BE49-F238E27FC236}">
                <a16:creationId xmlns:a16="http://schemas.microsoft.com/office/drawing/2014/main" id="{7B56E65E-F78B-1F22-9DD3-72997113FDC1}"/>
              </a:ext>
            </a:extLst>
          </p:cNvPr>
          <p:cNvPicPr>
            <a:picLocks noGrp="1" noChangeAspect="1"/>
          </p:cNvPicPr>
          <p:nvPr>
            <p:ph idx="1"/>
          </p:nvPr>
        </p:nvPicPr>
        <p:blipFill>
          <a:blip r:embed="rId3"/>
          <a:stretch>
            <a:fillRect/>
          </a:stretch>
        </p:blipFill>
        <p:spPr>
          <a:xfrm>
            <a:off x="383150" y="384764"/>
            <a:ext cx="4363827" cy="2535643"/>
          </a:xfrm>
          <a:prstGeom prst="rect">
            <a:avLst/>
          </a:prstGeom>
        </p:spPr>
      </p:pic>
      <p:pic>
        <p:nvPicPr>
          <p:cNvPr id="8" name="Picture 7">
            <a:extLst>
              <a:ext uri="{FF2B5EF4-FFF2-40B4-BE49-F238E27FC236}">
                <a16:creationId xmlns:a16="http://schemas.microsoft.com/office/drawing/2014/main" id="{E9FEBE6F-D37E-682E-227F-4806A63CA18D}"/>
              </a:ext>
            </a:extLst>
          </p:cNvPr>
          <p:cNvPicPr>
            <a:picLocks noChangeAspect="1"/>
          </p:cNvPicPr>
          <p:nvPr/>
        </p:nvPicPr>
        <p:blipFill>
          <a:blip r:embed="rId4"/>
          <a:srcRect l="32991" r="26021" b="12200"/>
          <a:stretch/>
        </p:blipFill>
        <p:spPr>
          <a:xfrm>
            <a:off x="4781797" y="384763"/>
            <a:ext cx="3969100" cy="2552076"/>
          </a:xfrm>
          <a:prstGeom prst="rect">
            <a:avLst/>
          </a:prstGeom>
        </p:spPr>
      </p:pic>
      <p:sp>
        <p:nvSpPr>
          <p:cNvPr id="5" name="TextBox 4">
            <a:extLst>
              <a:ext uri="{FF2B5EF4-FFF2-40B4-BE49-F238E27FC236}">
                <a16:creationId xmlns:a16="http://schemas.microsoft.com/office/drawing/2014/main" id="{0C517AD0-91FA-9239-52CB-9BF0615C7353}"/>
              </a:ext>
            </a:extLst>
          </p:cNvPr>
          <p:cNvSpPr txBox="1"/>
          <p:nvPr/>
        </p:nvSpPr>
        <p:spPr>
          <a:xfrm>
            <a:off x="393103" y="2920407"/>
            <a:ext cx="8174112" cy="3139321"/>
          </a:xfrm>
          <a:prstGeom prst="rect">
            <a:avLst/>
          </a:prstGeom>
          <a:noFill/>
        </p:spPr>
        <p:txBody>
          <a:bodyPr wrap="square">
            <a:spAutoFit/>
          </a:bodyPr>
          <a:lstStyle/>
          <a:p>
            <a:r>
              <a:rPr lang="en-US" sz="2200" b="1" u="sng" dirty="0">
                <a:solidFill>
                  <a:schemeClr val="bg1"/>
                </a:solidFill>
                <a:latin typeface="Corbel (Headings)"/>
                <a:cs typeface="Times New Roman" panose="02020603050405020304" pitchFamily="18" charset="0"/>
              </a:rPr>
              <a:t>Brief Swamp Boat History</a:t>
            </a:r>
          </a:p>
          <a:p>
            <a:r>
              <a:rPr lang="en-US" sz="2200" b="1" u="sng" dirty="0">
                <a:solidFill>
                  <a:schemeClr val="bg1"/>
                </a:solidFill>
                <a:latin typeface="Corbel (Headings)"/>
                <a:cs typeface="Times New Roman" panose="02020603050405020304" pitchFamily="18" charset="0"/>
              </a:rPr>
              <a:t> </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rPr>
              <a:t>Alexander Graham Bell designed the first airboat prototype in 1905</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rPr>
              <a:t>Used for aviation experiments and testing different engines and propeller configurations</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rPr>
              <a:t>Utilized in 1915 by British troops during World War I</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rPr>
              <a:t>Adopted widely about 1930, popular among civilians, in the South </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rPr>
              <a:t>Without special adaptations, airboats cannot go in reverse</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rPr>
              <a:t>Slowing and stopping an airboat is more difficult than a normal watercraft because it rides on top of rather than in the water</a:t>
            </a: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rPr>
              <a:t>Designed to be safe, move nimbly, and to access spaces that are typically hard to reach</a:t>
            </a:r>
            <a:endPar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400" u="sng" dirty="0">
                <a:solidFill>
                  <a:schemeClr val="bg1"/>
                </a:solidFill>
                <a:latin typeface="Corbel (Headings)"/>
                <a:cs typeface="Times New Roman" panose="02020603050405020304" pitchFamily="18" charset="0"/>
                <a:hlinkClick r:id="rId5">
                  <a:extLst>
                    <a:ext uri="{A12FA001-AC4F-418D-AE19-62706E023703}">
                      <ahyp:hlinkClr xmlns:ahyp="http://schemas.microsoft.com/office/drawing/2018/hyperlinkcolor" val="tx"/>
                    </a:ext>
                  </a:extLst>
                </a:hlinkClick>
              </a:rPr>
              <a:t>Used today to take people into hard-to-reach spaces, to enjoy hobbies such as fishing and hunting support livelihood and employment, and for transportation in rural regions</a:t>
            </a:r>
          </a:p>
          <a:p>
            <a:endParaRPr lang="en-US" sz="1400" u="sng" dirty="0">
              <a:solidFill>
                <a:schemeClr val="bg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8592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C5D81DB-6334-CE86-83E1-64FE850D774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1078A5-7CA8-18A3-E8FD-BE705167EF17}"/>
              </a:ext>
            </a:extLst>
          </p:cNvPr>
          <p:cNvSpPr>
            <a:spLocks noGrp="1"/>
          </p:cNvSpPr>
          <p:nvPr>
            <p:ph idx="1"/>
          </p:nvPr>
        </p:nvSpPr>
        <p:spPr>
          <a:xfrm>
            <a:off x="790830" y="963561"/>
            <a:ext cx="7554719" cy="4666175"/>
          </a:xfrm>
        </p:spPr>
        <p:txBody>
          <a:bodyPr>
            <a:normAutofit/>
          </a:bodyPr>
          <a:lstStyle/>
          <a:p>
            <a:r>
              <a:rPr lang="en-US" dirty="0">
                <a:solidFill>
                  <a:srgbClr val="FFFFFF"/>
                </a:solidFill>
              </a:rPr>
              <a:t> “Artificial intelligence has the potential to revolutionize education and support improved outcomes for learners. It drives personalized learning, sharpens critical thinking, and prepares students with problem-solving skills that are vital for tomorrow’s challenges.” </a:t>
            </a:r>
          </a:p>
          <a:p>
            <a:r>
              <a:rPr lang="en-US" dirty="0">
                <a:solidFill>
                  <a:srgbClr val="FFFFFF"/>
                </a:solidFill>
              </a:rPr>
              <a:t>-US Secretary of Education, Linda McMahon</a:t>
            </a:r>
          </a:p>
          <a:p>
            <a:r>
              <a:rPr lang="en-US" u="sng" dirty="0">
                <a:solidFill>
                  <a:srgbClr val="FFFFFF"/>
                </a:solidFill>
              </a:rPr>
              <a:t>Our SWAMP team invites you to get on the boat with us!</a:t>
            </a:r>
          </a:p>
        </p:txBody>
      </p:sp>
      <p:sp>
        <p:nvSpPr>
          <p:cNvPr id="24" name="Rectangle 23">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CD51CB41-93B1-3EC4-F63E-43E3EA28AAB3}"/>
              </a:ext>
            </a:extLst>
          </p:cNvPr>
          <p:cNvPicPr>
            <a:picLocks noChangeAspect="1"/>
          </p:cNvPicPr>
          <p:nvPr/>
        </p:nvPicPr>
        <p:blipFill>
          <a:blip r:embed="rId3"/>
          <a:stretch>
            <a:fillRect/>
          </a:stretch>
        </p:blipFill>
        <p:spPr>
          <a:xfrm>
            <a:off x="-3811" y="3296648"/>
            <a:ext cx="9144000" cy="3176588"/>
          </a:xfrm>
          <a:prstGeom prst="rect">
            <a:avLst/>
          </a:prstGeom>
        </p:spPr>
      </p:pic>
    </p:spTree>
    <p:extLst>
      <p:ext uri="{BB962C8B-B14F-4D97-AF65-F5344CB8AC3E}">
        <p14:creationId xmlns:p14="http://schemas.microsoft.com/office/powerpoint/2010/main" val="245465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50521CF-06F7-521A-A137-BB0E971FA16B}"/>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F80C586-CE82-C7C2-CD8D-A4AF989D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6AE41F9-5D9C-208A-C327-DE91FEF937F7}"/>
              </a:ext>
            </a:extLst>
          </p:cNvPr>
          <p:cNvSpPr>
            <a:spLocks noGrp="1"/>
          </p:cNvSpPr>
          <p:nvPr>
            <p:ph idx="1"/>
          </p:nvPr>
        </p:nvSpPr>
        <p:spPr>
          <a:xfrm>
            <a:off x="790830" y="963561"/>
            <a:ext cx="7554719" cy="4666175"/>
          </a:xfrm>
        </p:spPr>
        <p:txBody>
          <a:bodyPr>
            <a:normAutofit/>
          </a:bodyPr>
          <a:lstStyle/>
          <a:p>
            <a:r>
              <a:rPr lang="en-US" dirty="0">
                <a:solidFill>
                  <a:schemeClr val="tx1"/>
                </a:solidFill>
              </a:rPr>
              <a:t>Swamp images retrieved from </a:t>
            </a:r>
            <a:r>
              <a:rPr lang="en-US" dirty="0">
                <a:solidFill>
                  <a:schemeClr val="bg1"/>
                </a:solidFill>
                <a:hlinkClick r:id="rId3">
                  <a:extLst>
                    <a:ext uri="{A12FA001-AC4F-418D-AE19-62706E023703}">
                      <ahyp:hlinkClr xmlns:ahyp="http://schemas.microsoft.com/office/drawing/2018/hyperlinkcolor" val="tx"/>
                    </a:ext>
                  </a:extLst>
                </a:hlinkClick>
              </a:rPr>
              <a:t>www.explorelouisiana.com</a:t>
            </a:r>
            <a:r>
              <a:rPr lang="en-US" dirty="0">
                <a:solidFill>
                  <a:schemeClr val="tx1"/>
                </a:solidFill>
              </a:rPr>
              <a:t>.</a:t>
            </a:r>
          </a:p>
          <a:p>
            <a:r>
              <a:rPr lang="en-US" dirty="0">
                <a:solidFill>
                  <a:schemeClr val="tx1"/>
                </a:solidFill>
              </a:rPr>
              <a:t>History of Airboat informa</a:t>
            </a:r>
            <a:r>
              <a:rPr lang="en-US" dirty="0">
                <a:solidFill>
                  <a:schemeClr val="tx1"/>
                </a:solidFill>
                <a:hlinkClick r:id="rId4">
                  <a:extLst>
                    <a:ext uri="{A12FA001-AC4F-418D-AE19-62706E023703}">
                      <ahyp:hlinkClr xmlns:ahyp="http://schemas.microsoft.com/office/drawing/2018/hyperlinkcolor" val="tx"/>
                    </a:ext>
                  </a:extLst>
                </a:hlinkClick>
              </a:rPr>
              <a:t>ti</a:t>
            </a:r>
            <a:r>
              <a:rPr lang="en-US" dirty="0">
                <a:solidFill>
                  <a:schemeClr val="tx1"/>
                </a:solidFill>
              </a:rPr>
              <a:t>on </a:t>
            </a:r>
            <a:r>
              <a:rPr lang="en-US" dirty="0">
                <a:solidFill>
                  <a:schemeClr val="bg1"/>
                </a:solidFill>
                <a:hlinkClick r:id="rId4">
                  <a:extLst>
                    <a:ext uri="{A12FA001-AC4F-418D-AE19-62706E023703}">
                      <ahyp:hlinkClr xmlns:ahyp="http://schemas.microsoft.com/office/drawing/2018/hyperlinkcolor" val="tx"/>
                    </a:ext>
                  </a:extLst>
                </a:hlinkClick>
              </a:rPr>
              <a:t>Airboat - Wikipedia</a:t>
            </a:r>
            <a:endParaRPr lang="en-US" dirty="0">
              <a:solidFill>
                <a:schemeClr val="bg1"/>
              </a:solidFill>
            </a:endParaRPr>
          </a:p>
          <a:p>
            <a:r>
              <a:rPr lang="en-US" dirty="0">
                <a:solidFill>
                  <a:schemeClr val="tx1"/>
                </a:solidFill>
              </a:rPr>
              <a:t>Referenced funding solicitation can be found at </a:t>
            </a:r>
            <a:r>
              <a:rPr lang="en-US" dirty="0">
                <a:solidFill>
                  <a:schemeClr val="bg1"/>
                </a:solidFill>
                <a:hlinkClick r:id="rId5">
                  <a:extLst>
                    <a:ext uri="{A12FA001-AC4F-418D-AE19-62706E023703}">
                      <ahyp:hlinkClr xmlns:ahyp="http://schemas.microsoft.com/office/drawing/2018/hyperlinkcolor" val="tx"/>
                    </a:ext>
                  </a:extLst>
                </a:hlinkClick>
              </a:rPr>
              <a:t>Federal Register :: Applications for New Awards; Fund for the Improvement of Postsecondary Education-Special Projects (FIPSE-SP)</a:t>
            </a: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24" name="Rectangle 23">
            <a:extLst>
              <a:ext uri="{FF2B5EF4-FFF2-40B4-BE49-F238E27FC236}">
                <a16:creationId xmlns:a16="http://schemas.microsoft.com/office/drawing/2014/main" id="{257F57DE-934F-8661-53CB-9617FF67D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0CB27376-1638-E424-7A05-5265307D3A14}"/>
              </a:ext>
            </a:extLst>
          </p:cNvPr>
          <p:cNvPicPr>
            <a:picLocks noChangeAspect="1"/>
          </p:cNvPicPr>
          <p:nvPr/>
        </p:nvPicPr>
        <p:blipFill>
          <a:blip r:embed="rId6"/>
          <a:stretch>
            <a:fillRect/>
          </a:stretch>
        </p:blipFill>
        <p:spPr>
          <a:xfrm>
            <a:off x="-3811" y="3296648"/>
            <a:ext cx="9144000" cy="3176588"/>
          </a:xfrm>
          <a:prstGeom prst="rect">
            <a:avLst/>
          </a:prstGeom>
        </p:spPr>
      </p:pic>
    </p:spTree>
    <p:extLst>
      <p:ext uri="{BB962C8B-B14F-4D97-AF65-F5344CB8AC3E}">
        <p14:creationId xmlns:p14="http://schemas.microsoft.com/office/powerpoint/2010/main" val="43302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EECD21C-8464-B50B-C9A4-62B6AF2B2C8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223761C-D8DE-3330-7E4B-7D5F78A80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1E51D6-74E3-2947-8CD2-ADA031CBB0E3}"/>
              </a:ext>
            </a:extLst>
          </p:cNvPr>
          <p:cNvSpPr>
            <a:spLocks noGrp="1"/>
          </p:cNvSpPr>
          <p:nvPr>
            <p:ph type="title"/>
          </p:nvPr>
        </p:nvSpPr>
        <p:spPr>
          <a:xfrm>
            <a:off x="3331337" y="609600"/>
            <a:ext cx="5445130" cy="1356360"/>
          </a:xfrm>
        </p:spPr>
        <p:txBody>
          <a:bodyPr>
            <a:normAutofit/>
          </a:bodyPr>
          <a:lstStyle/>
          <a:p>
            <a:r>
              <a:rPr lang="en-US" u="sng" dirty="0">
                <a:solidFill>
                  <a:srgbClr val="FFFFFF"/>
                </a:solidFill>
              </a:rPr>
              <a:t>Concept to Collaboration</a:t>
            </a:r>
          </a:p>
        </p:txBody>
      </p:sp>
      <p:sp>
        <p:nvSpPr>
          <p:cNvPr id="3" name="Content Placeholder 2">
            <a:extLst>
              <a:ext uri="{FF2B5EF4-FFF2-40B4-BE49-F238E27FC236}">
                <a16:creationId xmlns:a16="http://schemas.microsoft.com/office/drawing/2014/main" id="{CA70A26D-355E-AB80-A769-64DA49278E11}"/>
              </a:ext>
            </a:extLst>
          </p:cNvPr>
          <p:cNvSpPr>
            <a:spLocks noGrp="1"/>
          </p:cNvSpPr>
          <p:nvPr>
            <p:ph idx="1"/>
          </p:nvPr>
        </p:nvSpPr>
        <p:spPr>
          <a:xfrm>
            <a:off x="3116826" y="1823884"/>
            <a:ext cx="5659641" cy="4424516"/>
          </a:xfrm>
        </p:spPr>
        <p:txBody>
          <a:bodyPr>
            <a:normAutofit fontScale="55000" lnSpcReduction="20000"/>
          </a:bodyPr>
          <a:lstStyle/>
          <a:p>
            <a:r>
              <a:rPr lang="en-US" sz="3300" dirty="0">
                <a:solidFill>
                  <a:schemeClr val="bg1"/>
                </a:solidFill>
              </a:rPr>
              <a:t>USDOE Released Opportunity </a:t>
            </a:r>
            <a:r>
              <a:rPr lang="en-US" sz="3300" b="1" dirty="0">
                <a:solidFill>
                  <a:schemeClr val="bg1"/>
                </a:solidFill>
              </a:rPr>
              <a:t>-November 12</a:t>
            </a:r>
          </a:p>
          <a:p>
            <a:r>
              <a:rPr lang="en-US" sz="3300" dirty="0">
                <a:solidFill>
                  <a:schemeClr val="bg1"/>
                </a:solidFill>
              </a:rPr>
              <a:t>Team Members/ AI Experts Identified - </a:t>
            </a:r>
            <a:r>
              <a:rPr lang="en-US" sz="3300" b="1" dirty="0">
                <a:solidFill>
                  <a:schemeClr val="bg1"/>
                </a:solidFill>
              </a:rPr>
              <a:t>November 14</a:t>
            </a:r>
          </a:p>
          <a:p>
            <a:r>
              <a:rPr lang="en-US" sz="3300" dirty="0">
                <a:solidFill>
                  <a:schemeClr val="bg1"/>
                </a:solidFill>
              </a:rPr>
              <a:t>Review of Other State Designs(Utah, Texas) and Concept Meeting(s) with AI Workgroup Members- </a:t>
            </a:r>
            <a:r>
              <a:rPr lang="en-US" sz="3300" b="1" dirty="0">
                <a:solidFill>
                  <a:schemeClr val="bg1"/>
                </a:solidFill>
              </a:rPr>
              <a:t>November 17</a:t>
            </a:r>
          </a:p>
          <a:p>
            <a:r>
              <a:rPr lang="en-US" sz="3300" dirty="0">
                <a:solidFill>
                  <a:schemeClr val="bg1"/>
                </a:solidFill>
              </a:rPr>
              <a:t>First Full Higher Ed Team Meeting and Concept Review via zoom-  </a:t>
            </a:r>
            <a:r>
              <a:rPr lang="en-US" sz="3300" b="1" dirty="0">
                <a:solidFill>
                  <a:schemeClr val="bg1"/>
                </a:solidFill>
              </a:rPr>
              <a:t>November 19</a:t>
            </a:r>
          </a:p>
          <a:p>
            <a:r>
              <a:rPr lang="en-US" sz="3300" dirty="0">
                <a:solidFill>
                  <a:schemeClr val="bg1"/>
                </a:solidFill>
              </a:rPr>
              <a:t>First Proposal Draft Shared with the Team-</a:t>
            </a:r>
            <a:r>
              <a:rPr lang="en-US" sz="3300" b="1" dirty="0">
                <a:solidFill>
                  <a:schemeClr val="bg1"/>
                </a:solidFill>
              </a:rPr>
              <a:t>November 20</a:t>
            </a:r>
          </a:p>
          <a:p>
            <a:r>
              <a:rPr lang="en-US" sz="3300" dirty="0">
                <a:solidFill>
                  <a:schemeClr val="bg1"/>
                </a:solidFill>
              </a:rPr>
              <a:t>Supporting Document Collection, Draft Budget, and Narrative Edits -</a:t>
            </a:r>
            <a:r>
              <a:rPr lang="en-US" sz="3300" b="1" dirty="0">
                <a:solidFill>
                  <a:schemeClr val="bg1"/>
                </a:solidFill>
              </a:rPr>
              <a:t>Thanksgiving Break</a:t>
            </a:r>
          </a:p>
          <a:p>
            <a:r>
              <a:rPr lang="en-US" sz="3300" dirty="0">
                <a:solidFill>
                  <a:schemeClr val="bg1"/>
                </a:solidFill>
              </a:rPr>
              <a:t>Meeting with Prompt Engineering Expert and AI Workgroup Member - </a:t>
            </a:r>
            <a:r>
              <a:rPr lang="en-US" sz="3300" b="1" dirty="0">
                <a:solidFill>
                  <a:schemeClr val="bg1"/>
                </a:solidFill>
              </a:rPr>
              <a:t>December 1</a:t>
            </a:r>
          </a:p>
          <a:p>
            <a:r>
              <a:rPr lang="en-US" sz="3300" dirty="0">
                <a:solidFill>
                  <a:schemeClr val="bg1"/>
                </a:solidFill>
              </a:rPr>
              <a:t>Final Draft Completed and Final Support Letters Received- </a:t>
            </a:r>
            <a:r>
              <a:rPr lang="en-US" sz="3300" b="1" dirty="0">
                <a:solidFill>
                  <a:schemeClr val="bg1"/>
                </a:solidFill>
              </a:rPr>
              <a:t>December 3 by 4:40 pm</a:t>
            </a:r>
          </a:p>
          <a:p>
            <a:r>
              <a:rPr lang="en-US" sz="3300" dirty="0">
                <a:solidFill>
                  <a:schemeClr val="bg1"/>
                </a:solidFill>
              </a:rPr>
              <a:t>Proposal Submitted - </a:t>
            </a:r>
            <a:r>
              <a:rPr lang="en-US" sz="3300" b="1" dirty="0">
                <a:solidFill>
                  <a:schemeClr val="bg1"/>
                </a:solidFill>
              </a:rPr>
              <a:t>December 3 at approximately 4:56pm </a:t>
            </a:r>
          </a:p>
          <a:p>
            <a:pPr marL="0" indent="0">
              <a:buNone/>
            </a:pPr>
            <a:endParaRPr lang="en-US" dirty="0">
              <a:solidFill>
                <a:srgbClr val="FFFFFF"/>
              </a:solidFill>
            </a:endParaRPr>
          </a:p>
        </p:txBody>
      </p:sp>
      <p:sp>
        <p:nvSpPr>
          <p:cNvPr id="11" name="Rectangle 10">
            <a:extLst>
              <a:ext uri="{FF2B5EF4-FFF2-40B4-BE49-F238E27FC236}">
                <a16:creationId xmlns:a16="http://schemas.microsoft.com/office/drawing/2014/main" id="{6C1A0009-ED40-2579-206E-22A067574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1BDBBD10-27ED-DFF4-38D6-0593E9D42481}"/>
              </a:ext>
            </a:extLst>
          </p:cNvPr>
          <p:cNvPicPr>
            <a:picLocks noChangeAspect="1"/>
          </p:cNvPicPr>
          <p:nvPr/>
        </p:nvPicPr>
        <p:blipFill>
          <a:blip r:embed="rId2"/>
          <a:srcRect l="1504" r="81649"/>
          <a:stretch/>
        </p:blipFill>
        <p:spPr>
          <a:xfrm>
            <a:off x="703315" y="943038"/>
            <a:ext cx="2411606" cy="4971924"/>
          </a:xfrm>
          <a:prstGeom prst="rect">
            <a:avLst/>
          </a:prstGeom>
        </p:spPr>
      </p:pic>
    </p:spTree>
    <p:extLst>
      <p:ext uri="{BB962C8B-B14F-4D97-AF65-F5344CB8AC3E}">
        <p14:creationId xmlns:p14="http://schemas.microsoft.com/office/powerpoint/2010/main" val="139785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7B05E7-D6A3-187E-C81A-B6FA398656F8}"/>
              </a:ext>
            </a:extLst>
          </p:cNvPr>
          <p:cNvPicPr>
            <a:picLocks noChangeAspect="1"/>
          </p:cNvPicPr>
          <p:nvPr/>
        </p:nvPicPr>
        <p:blipFill>
          <a:blip r:embed="rId3"/>
          <a:srcRect l="33225" t="14875" r="26345" b="8645"/>
          <a:stretch/>
        </p:blipFill>
        <p:spPr>
          <a:xfrm>
            <a:off x="2438402" y="274693"/>
            <a:ext cx="5928850" cy="6308614"/>
          </a:xfrm>
          <a:prstGeom prst="rect">
            <a:avLst/>
          </a:prstGeom>
        </p:spPr>
      </p:pic>
      <p:sp>
        <p:nvSpPr>
          <p:cNvPr id="9" name="Rectangle 8">
            <a:extLst>
              <a:ext uri="{FF2B5EF4-FFF2-40B4-BE49-F238E27FC236}">
                <a16:creationId xmlns:a16="http://schemas.microsoft.com/office/drawing/2014/main" id="{FB83E134-178E-3054-E075-7DBD39B62C82}"/>
              </a:ext>
            </a:extLst>
          </p:cNvPr>
          <p:cNvSpPr/>
          <p:nvPr/>
        </p:nvSpPr>
        <p:spPr>
          <a:xfrm>
            <a:off x="609599" y="-137652"/>
            <a:ext cx="1465007" cy="7084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CBBE04-B260-5B2E-E503-2379B4064CD3}"/>
              </a:ext>
            </a:extLst>
          </p:cNvPr>
          <p:cNvSpPr txBox="1"/>
          <p:nvPr/>
        </p:nvSpPr>
        <p:spPr>
          <a:xfrm>
            <a:off x="5142269" y="892589"/>
            <a:ext cx="806245" cy="276999"/>
          </a:xfrm>
          <a:prstGeom prst="rect">
            <a:avLst/>
          </a:prstGeom>
          <a:noFill/>
        </p:spPr>
        <p:txBody>
          <a:bodyPr wrap="square" rtlCol="0">
            <a:spAutoFit/>
          </a:bodyPr>
          <a:lstStyle/>
          <a:p>
            <a:r>
              <a:rPr lang="en-US" sz="1200" dirty="0"/>
              <a:t>BESE</a:t>
            </a:r>
          </a:p>
        </p:txBody>
      </p:sp>
    </p:spTree>
    <p:extLst>
      <p:ext uri="{BB962C8B-B14F-4D97-AF65-F5344CB8AC3E}">
        <p14:creationId xmlns:p14="http://schemas.microsoft.com/office/powerpoint/2010/main" val="308786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E950-A4F1-0A0A-B959-A10CFB1C08C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40FA2EE-DC90-33F7-CF12-B3B304CF3E5B}"/>
              </a:ext>
            </a:extLst>
          </p:cNvPr>
          <p:cNvSpPr/>
          <p:nvPr/>
        </p:nvSpPr>
        <p:spPr>
          <a:xfrm>
            <a:off x="973394" y="1602658"/>
            <a:ext cx="7059561" cy="426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231170-3055-9C6E-1306-ABFE0118B82B}"/>
              </a:ext>
            </a:extLst>
          </p:cNvPr>
          <p:cNvPicPr>
            <a:picLocks noChangeAspect="1"/>
          </p:cNvPicPr>
          <p:nvPr/>
        </p:nvPicPr>
        <p:blipFill>
          <a:blip r:embed="rId2"/>
          <a:srcRect l="35741" t="44032" r="37581" b="30453"/>
          <a:stretch/>
        </p:blipFill>
        <p:spPr>
          <a:xfrm>
            <a:off x="1426866" y="2055129"/>
            <a:ext cx="6250075" cy="3362258"/>
          </a:xfrm>
          <a:prstGeom prst="rect">
            <a:avLst/>
          </a:prstGeom>
        </p:spPr>
      </p:pic>
      <p:sp>
        <p:nvSpPr>
          <p:cNvPr id="7" name="Title 1">
            <a:extLst>
              <a:ext uri="{FF2B5EF4-FFF2-40B4-BE49-F238E27FC236}">
                <a16:creationId xmlns:a16="http://schemas.microsoft.com/office/drawing/2014/main" id="{9AACED8F-6616-0EC8-F29B-2635150B1AE2}"/>
              </a:ext>
            </a:extLst>
          </p:cNvPr>
          <p:cNvSpPr>
            <a:spLocks noGrp="1"/>
          </p:cNvSpPr>
          <p:nvPr>
            <p:ph type="title"/>
          </p:nvPr>
        </p:nvSpPr>
        <p:spPr>
          <a:xfrm>
            <a:off x="137652" y="143059"/>
            <a:ext cx="8672051" cy="1356360"/>
          </a:xfrm>
        </p:spPr>
        <p:txBody>
          <a:bodyPr>
            <a:normAutofit/>
          </a:bodyPr>
          <a:lstStyle/>
          <a:p>
            <a:pPr algn="ctr"/>
            <a:r>
              <a:rPr lang="en-US" u="sng" dirty="0">
                <a:solidFill>
                  <a:schemeClr val="tx1"/>
                </a:solidFill>
              </a:rPr>
              <a:t>SWAMP AI in LA Higher Education Leaders</a:t>
            </a:r>
            <a:endParaRPr u="sng" dirty="0">
              <a:solidFill>
                <a:schemeClr val="tx1"/>
              </a:solidFill>
            </a:endParaRPr>
          </a:p>
        </p:txBody>
      </p:sp>
    </p:spTree>
    <p:extLst>
      <p:ext uri="{BB962C8B-B14F-4D97-AF65-F5344CB8AC3E}">
        <p14:creationId xmlns:p14="http://schemas.microsoft.com/office/powerpoint/2010/main" val="356581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176BB-3EEC-CD87-48DC-D1CC824F18A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534A0DF-0002-9571-27A0-AC003F1A5E8E}"/>
              </a:ext>
            </a:extLst>
          </p:cNvPr>
          <p:cNvSpPr/>
          <p:nvPr/>
        </p:nvSpPr>
        <p:spPr>
          <a:xfrm>
            <a:off x="609599" y="-137652"/>
            <a:ext cx="1465007" cy="7084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F94D09-0AC9-CBE3-8487-539571A1710D}"/>
              </a:ext>
            </a:extLst>
          </p:cNvPr>
          <p:cNvPicPr>
            <a:picLocks noChangeAspect="1"/>
          </p:cNvPicPr>
          <p:nvPr/>
        </p:nvPicPr>
        <p:blipFill>
          <a:blip r:embed="rId3"/>
          <a:srcRect l="36237" t="20127" r="36022" b="51481"/>
          <a:stretch/>
        </p:blipFill>
        <p:spPr>
          <a:xfrm>
            <a:off x="2467897" y="2703871"/>
            <a:ext cx="6036949" cy="3685301"/>
          </a:xfrm>
          <a:prstGeom prst="rect">
            <a:avLst/>
          </a:prstGeom>
        </p:spPr>
      </p:pic>
      <p:pic>
        <p:nvPicPr>
          <p:cNvPr id="4" name="Picture 3">
            <a:extLst>
              <a:ext uri="{FF2B5EF4-FFF2-40B4-BE49-F238E27FC236}">
                <a16:creationId xmlns:a16="http://schemas.microsoft.com/office/drawing/2014/main" id="{465AE8F8-65A8-4A71-617B-B522FC212687}"/>
              </a:ext>
            </a:extLst>
          </p:cNvPr>
          <p:cNvPicPr>
            <a:picLocks noChangeAspect="1"/>
          </p:cNvPicPr>
          <p:nvPr/>
        </p:nvPicPr>
        <p:blipFill>
          <a:blip r:embed="rId4"/>
          <a:srcRect t="72108" b="2223"/>
          <a:stretch/>
        </p:blipFill>
        <p:spPr>
          <a:xfrm>
            <a:off x="2467896" y="468828"/>
            <a:ext cx="6036949" cy="2235043"/>
          </a:xfrm>
          <a:prstGeom prst="rect">
            <a:avLst/>
          </a:prstGeom>
        </p:spPr>
      </p:pic>
    </p:spTree>
    <p:extLst>
      <p:ext uri="{BB962C8B-B14F-4D97-AF65-F5344CB8AC3E}">
        <p14:creationId xmlns:p14="http://schemas.microsoft.com/office/powerpoint/2010/main" val="41729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chemeClr val="tx1"/>
                </a:solidFill>
              </a:rPr>
              <a:t>Solving Problems</a:t>
            </a:r>
            <a:r>
              <a:rPr u="sng" dirty="0">
                <a:solidFill>
                  <a:schemeClr val="tx1"/>
                </a:solidFill>
              </a:rPr>
              <a:t>: Louisiana Starts from a Weak Educational Baseline</a:t>
            </a:r>
          </a:p>
        </p:txBody>
      </p:sp>
      <p:sp>
        <p:nvSpPr>
          <p:cNvPr id="3" name="Content Placeholder 2"/>
          <p:cNvSpPr>
            <a:spLocks noGrp="1"/>
          </p:cNvSpPr>
          <p:nvPr>
            <p:ph idx="1"/>
          </p:nvPr>
        </p:nvSpPr>
        <p:spPr/>
        <p:txBody>
          <a:bodyPr>
            <a:normAutofit/>
          </a:bodyPr>
          <a:lstStyle/>
          <a:p>
            <a:r>
              <a:rPr dirty="0">
                <a:solidFill>
                  <a:schemeClr val="tx1"/>
                </a:solidFill>
              </a:rPr>
              <a:t>Louisiana ranks near the bottom nationally in higher education attainment and workforce participation.</a:t>
            </a:r>
          </a:p>
          <a:p>
            <a:r>
              <a:rPr dirty="0">
                <a:solidFill>
                  <a:schemeClr val="tx1"/>
                </a:solidFill>
              </a:rPr>
              <a:t>These gaps already limit economic mobility—AI will magnify them if access to AI education is uneven.</a:t>
            </a:r>
          </a:p>
          <a:p>
            <a:r>
              <a:rPr dirty="0">
                <a:solidFill>
                  <a:schemeClr val="tx1"/>
                </a:solidFill>
              </a:rPr>
              <a:t>Without intervention, AI becomes an accelerant of inequality rather than a tool for opportunity</a:t>
            </a:r>
            <a:r>
              <a:rPr dirty="0"/>
              <a:t>.</a:t>
            </a:r>
          </a:p>
        </p:txBody>
      </p:sp>
      <p:pic>
        <p:nvPicPr>
          <p:cNvPr id="4" name="Picture 3">
            <a:extLst>
              <a:ext uri="{FF2B5EF4-FFF2-40B4-BE49-F238E27FC236}">
                <a16:creationId xmlns:a16="http://schemas.microsoft.com/office/drawing/2014/main" id="{DC2E81E4-D7A5-C913-B0A9-37F0133B0D4F}"/>
              </a:ext>
            </a:extLst>
          </p:cNvPr>
          <p:cNvPicPr>
            <a:picLocks noChangeAspect="1"/>
          </p:cNvPicPr>
          <p:nvPr/>
        </p:nvPicPr>
        <p:blipFill>
          <a:blip r:embed="rId2"/>
          <a:stretch>
            <a:fillRect/>
          </a:stretch>
        </p:blipFill>
        <p:spPr>
          <a:xfrm>
            <a:off x="-12423" y="4266815"/>
            <a:ext cx="9144000" cy="31765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chemeClr val="tx1"/>
                </a:solidFill>
              </a:rPr>
              <a:t>Solving Problems</a:t>
            </a:r>
            <a:r>
              <a:rPr u="sng" dirty="0">
                <a:solidFill>
                  <a:schemeClr val="tx1"/>
                </a:solidFill>
              </a:rPr>
              <a:t>: Employers Expect AI Skills, Education Does Not Yet Deliver</a:t>
            </a:r>
          </a:p>
        </p:txBody>
      </p:sp>
      <p:sp>
        <p:nvSpPr>
          <p:cNvPr id="3" name="Content Placeholder 2"/>
          <p:cNvSpPr>
            <a:spLocks noGrp="1"/>
          </p:cNvSpPr>
          <p:nvPr>
            <p:ph idx="1"/>
          </p:nvPr>
        </p:nvSpPr>
        <p:spPr/>
        <p:txBody>
          <a:bodyPr>
            <a:normAutofit/>
          </a:bodyPr>
          <a:lstStyle/>
          <a:p>
            <a:r>
              <a:rPr dirty="0">
                <a:solidFill>
                  <a:schemeClr val="tx1"/>
                </a:solidFill>
              </a:rPr>
              <a:t>Louisiana currently has more than 114,000 open jobs and only 58% workforce participation.</a:t>
            </a:r>
          </a:p>
          <a:p>
            <a:r>
              <a:rPr dirty="0">
                <a:solidFill>
                  <a:schemeClr val="tx1"/>
                </a:solidFill>
              </a:rPr>
              <a:t>National surveys show employers now prefer candidates with AI skills—even over more experienced workers without them</a:t>
            </a:r>
            <a:r>
              <a:rPr lang="en-US" dirty="0">
                <a:solidFill>
                  <a:schemeClr val="tx1"/>
                </a:solidFill>
              </a:rPr>
              <a:t>; and </a:t>
            </a:r>
            <a:r>
              <a:rPr dirty="0">
                <a:solidFill>
                  <a:schemeClr val="tx1"/>
                </a:solidFill>
              </a:rPr>
              <a:t>AI literacy is becoming a baseline employability requirement, not a specialized skill.</a:t>
            </a:r>
          </a:p>
          <a:p>
            <a:r>
              <a:rPr dirty="0">
                <a:solidFill>
                  <a:schemeClr val="tx1"/>
                </a:solidFill>
              </a:rPr>
              <a:t>Education and training pathways are not yet aligned to this reality at scale.</a:t>
            </a:r>
          </a:p>
        </p:txBody>
      </p:sp>
      <p:pic>
        <p:nvPicPr>
          <p:cNvPr id="4" name="Picture 3">
            <a:extLst>
              <a:ext uri="{FF2B5EF4-FFF2-40B4-BE49-F238E27FC236}">
                <a16:creationId xmlns:a16="http://schemas.microsoft.com/office/drawing/2014/main" id="{52C393D2-B0BD-317D-EFDF-8DF38DC05314}"/>
              </a:ext>
            </a:extLst>
          </p:cNvPr>
          <p:cNvPicPr>
            <a:picLocks noChangeAspect="1"/>
          </p:cNvPicPr>
          <p:nvPr/>
        </p:nvPicPr>
        <p:blipFill>
          <a:blip r:embed="rId2"/>
          <a:stretch>
            <a:fillRect/>
          </a:stretch>
        </p:blipFill>
        <p:spPr>
          <a:xfrm>
            <a:off x="0" y="4731676"/>
            <a:ext cx="9144000" cy="31760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chemeClr val="tx1"/>
                </a:solidFill>
              </a:rPr>
              <a:t>Solving Problems</a:t>
            </a:r>
            <a:r>
              <a:rPr u="sng" dirty="0">
                <a:solidFill>
                  <a:schemeClr val="tx1"/>
                </a:solidFill>
              </a:rPr>
              <a:t>: AI Education Exists—but Only for a Few</a:t>
            </a:r>
          </a:p>
        </p:txBody>
      </p:sp>
      <p:sp>
        <p:nvSpPr>
          <p:cNvPr id="3" name="Content Placeholder 2"/>
          <p:cNvSpPr>
            <a:spLocks noGrp="1"/>
          </p:cNvSpPr>
          <p:nvPr>
            <p:ph idx="1"/>
          </p:nvPr>
        </p:nvSpPr>
        <p:spPr>
          <a:xfrm>
            <a:off x="869673" y="2057400"/>
            <a:ext cx="7404653" cy="4038600"/>
          </a:xfrm>
        </p:spPr>
        <p:txBody>
          <a:bodyPr>
            <a:normAutofit/>
          </a:bodyPr>
          <a:lstStyle/>
          <a:p>
            <a:r>
              <a:rPr dirty="0">
                <a:solidFill>
                  <a:schemeClr val="tx1"/>
                </a:solidFill>
              </a:rPr>
              <a:t>Louisiana has strong AI assets: universities, HPC infrastructure, industry investment, and early pilots.</a:t>
            </a:r>
          </a:p>
          <a:p>
            <a:r>
              <a:rPr dirty="0">
                <a:solidFill>
                  <a:schemeClr val="tx1"/>
                </a:solidFill>
              </a:rPr>
              <a:t>However, access depends on geography, institution, and individual initiative</a:t>
            </a:r>
            <a:r>
              <a:rPr lang="en-US" dirty="0">
                <a:solidFill>
                  <a:schemeClr val="tx1"/>
                </a:solidFill>
              </a:rPr>
              <a:t>; </a:t>
            </a:r>
          </a:p>
          <a:p>
            <a:r>
              <a:rPr lang="en-US" dirty="0">
                <a:solidFill>
                  <a:schemeClr val="tx1"/>
                </a:solidFill>
              </a:rPr>
              <a:t>R</a:t>
            </a:r>
            <a:r>
              <a:rPr dirty="0">
                <a:solidFill>
                  <a:schemeClr val="tx1"/>
                </a:solidFill>
              </a:rPr>
              <a:t>ural districts, community colleges, and under-resourced schools are least likely to benefit.</a:t>
            </a:r>
          </a:p>
          <a:p>
            <a:r>
              <a:rPr dirty="0">
                <a:solidFill>
                  <a:schemeClr val="tx1"/>
                </a:solidFill>
              </a:rPr>
              <a:t>There is no statewide mechanism to coordinate, scale, or sustain AI education efforts.</a:t>
            </a:r>
          </a:p>
        </p:txBody>
      </p:sp>
      <p:pic>
        <p:nvPicPr>
          <p:cNvPr id="4" name="Picture 3">
            <a:extLst>
              <a:ext uri="{FF2B5EF4-FFF2-40B4-BE49-F238E27FC236}">
                <a16:creationId xmlns:a16="http://schemas.microsoft.com/office/drawing/2014/main" id="{ACEF8642-CE57-6FE7-61F2-6CF97EB38DA0}"/>
              </a:ext>
            </a:extLst>
          </p:cNvPr>
          <p:cNvPicPr>
            <a:picLocks noChangeAspect="1"/>
          </p:cNvPicPr>
          <p:nvPr/>
        </p:nvPicPr>
        <p:blipFill>
          <a:blip r:embed="rId2"/>
          <a:stretch>
            <a:fillRect/>
          </a:stretch>
        </p:blipFill>
        <p:spPr>
          <a:xfrm>
            <a:off x="0" y="4805624"/>
            <a:ext cx="9144000" cy="31765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chemeClr val="tx1"/>
                </a:solidFill>
              </a:rPr>
              <a:t>Solving Problems</a:t>
            </a:r>
            <a:r>
              <a:rPr u="sng" dirty="0">
                <a:solidFill>
                  <a:schemeClr val="tx1"/>
                </a:solidFill>
              </a:rPr>
              <a:t>: The Cost of Doing Nothing Is High</a:t>
            </a:r>
          </a:p>
        </p:txBody>
      </p:sp>
      <p:sp>
        <p:nvSpPr>
          <p:cNvPr id="3" name="Content Placeholder 2"/>
          <p:cNvSpPr>
            <a:spLocks noGrp="1"/>
          </p:cNvSpPr>
          <p:nvPr>
            <p:ph idx="1"/>
          </p:nvPr>
        </p:nvSpPr>
        <p:spPr/>
        <p:txBody>
          <a:bodyPr>
            <a:normAutofit/>
          </a:bodyPr>
          <a:lstStyle/>
          <a:p>
            <a:r>
              <a:rPr dirty="0">
                <a:solidFill>
                  <a:schemeClr val="tx1"/>
                </a:solidFill>
              </a:rPr>
              <a:t>Students graduate unprepared for AI-enabled careers and decision-making.</a:t>
            </a:r>
          </a:p>
          <a:p>
            <a:r>
              <a:rPr dirty="0">
                <a:solidFill>
                  <a:schemeClr val="tx1"/>
                </a:solidFill>
              </a:rPr>
              <a:t>Educators lack guidance and training, leading to fear-based restrictions rather than innovation.</a:t>
            </a:r>
          </a:p>
          <a:p>
            <a:r>
              <a:rPr dirty="0">
                <a:solidFill>
                  <a:schemeClr val="tx1"/>
                </a:solidFill>
              </a:rPr>
              <a:t>Industry investment risks outpacing local talent availability.</a:t>
            </a:r>
          </a:p>
          <a:p>
            <a:r>
              <a:rPr dirty="0">
                <a:solidFill>
                  <a:schemeClr val="tx1"/>
                </a:solidFill>
              </a:rPr>
              <a:t>Louisiana misses a narrow window to lead rather than follow in AI-enabled education.</a:t>
            </a:r>
          </a:p>
        </p:txBody>
      </p:sp>
      <p:pic>
        <p:nvPicPr>
          <p:cNvPr id="4" name="Picture 3">
            <a:extLst>
              <a:ext uri="{FF2B5EF4-FFF2-40B4-BE49-F238E27FC236}">
                <a16:creationId xmlns:a16="http://schemas.microsoft.com/office/drawing/2014/main" id="{337D64CB-BDE0-27BA-42E4-FA4F29D8EE73}"/>
              </a:ext>
            </a:extLst>
          </p:cNvPr>
          <p:cNvPicPr>
            <a:picLocks noChangeAspect="1"/>
          </p:cNvPicPr>
          <p:nvPr/>
        </p:nvPicPr>
        <p:blipFill>
          <a:blip r:embed="rId2"/>
          <a:stretch>
            <a:fillRect/>
          </a:stretch>
        </p:blipFill>
        <p:spPr>
          <a:xfrm>
            <a:off x="-3811" y="4418830"/>
            <a:ext cx="9144000" cy="3176588"/>
          </a:xfrm>
          <a:prstGeom prst="rect">
            <a:avLst/>
          </a:prstGeom>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266</TotalTime>
  <Words>2765</Words>
  <Application>Microsoft Office PowerPoint</Application>
  <PresentationFormat>On-screen Show (4:3)</PresentationFormat>
  <Paragraphs>140</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Corbel</vt:lpstr>
      <vt:lpstr>Corbel (Headings)</vt:lpstr>
      <vt:lpstr>Times New Roman</vt:lpstr>
      <vt:lpstr>Basis</vt:lpstr>
      <vt:lpstr>SWAMP AI in LA</vt:lpstr>
      <vt:lpstr>Concept to Collaboration</vt:lpstr>
      <vt:lpstr>PowerPoint Presentation</vt:lpstr>
      <vt:lpstr>SWAMP AI in LA Higher Education Leaders</vt:lpstr>
      <vt:lpstr>PowerPoint Presentation</vt:lpstr>
      <vt:lpstr>Solving Problems: Louisiana Starts from a Weak Educational Baseline</vt:lpstr>
      <vt:lpstr>Solving Problems: Employers Expect AI Skills, Education Does Not Yet Deliver</vt:lpstr>
      <vt:lpstr>Solving Problems: AI Education Exists—but Only for a Few</vt:lpstr>
      <vt:lpstr>Solving Problems: The Cost of Doing Nothing Is High</vt:lpstr>
      <vt:lpstr>Overarching Goals of SWAMP AI in LA </vt:lpstr>
      <vt:lpstr>SWAMP AI Five-Pillar Framework</vt:lpstr>
      <vt:lpstr>SWAMP AI’s Statewide Impact</vt:lpstr>
      <vt:lpstr>SWAMP AI Annual Activities</vt:lpstr>
      <vt:lpstr>PowerPoint Presentation</vt:lpstr>
      <vt:lpstr>Alignment with BESE AI Strategic Goals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Lindsey Vincent</dc:creator>
  <cp:keywords/>
  <dc:description>generated using python-pptx</dc:description>
  <cp:lastModifiedBy>Lindsey Vincent</cp:lastModifiedBy>
  <cp:revision>21</cp:revision>
  <dcterms:created xsi:type="dcterms:W3CDTF">2013-01-27T09:14:16Z</dcterms:created>
  <dcterms:modified xsi:type="dcterms:W3CDTF">2025-12-15T17:25:37Z</dcterms:modified>
  <cp:category/>
</cp:coreProperties>
</file>